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56"/>
  </p:notesMasterIdLst>
  <p:handoutMasterIdLst>
    <p:handoutMasterId r:id="rId57"/>
  </p:handoutMasterIdLst>
  <p:sldIdLst>
    <p:sldId id="256" r:id="rId3"/>
    <p:sldId id="411" r:id="rId4"/>
    <p:sldId id="418" r:id="rId5"/>
    <p:sldId id="419" r:id="rId6"/>
    <p:sldId id="420" r:id="rId7"/>
    <p:sldId id="421" r:id="rId8"/>
    <p:sldId id="410" r:id="rId9"/>
    <p:sldId id="339" r:id="rId10"/>
    <p:sldId id="723" r:id="rId11"/>
    <p:sldId id="721" r:id="rId12"/>
    <p:sldId id="722" r:id="rId13"/>
    <p:sldId id="412" r:id="rId14"/>
    <p:sldId id="340" r:id="rId15"/>
    <p:sldId id="341" r:id="rId16"/>
    <p:sldId id="342" r:id="rId17"/>
    <p:sldId id="343" r:id="rId18"/>
    <p:sldId id="413" r:id="rId19"/>
    <p:sldId id="726" r:id="rId20"/>
    <p:sldId id="727" r:id="rId21"/>
    <p:sldId id="728" r:id="rId22"/>
    <p:sldId id="729" r:id="rId23"/>
    <p:sldId id="730" r:id="rId24"/>
    <p:sldId id="759" r:id="rId25"/>
    <p:sldId id="760" r:id="rId26"/>
    <p:sldId id="761" r:id="rId27"/>
    <p:sldId id="766" r:id="rId28"/>
    <p:sldId id="762" r:id="rId29"/>
    <p:sldId id="763" r:id="rId30"/>
    <p:sldId id="764" r:id="rId31"/>
    <p:sldId id="765" r:id="rId32"/>
    <p:sldId id="740" r:id="rId33"/>
    <p:sldId id="741" r:id="rId34"/>
    <p:sldId id="735" r:id="rId35"/>
    <p:sldId id="742" r:id="rId36"/>
    <p:sldId id="743" r:id="rId37"/>
    <p:sldId id="750" r:id="rId38"/>
    <p:sldId id="751" r:id="rId39"/>
    <p:sldId id="752" r:id="rId40"/>
    <p:sldId id="753" r:id="rId41"/>
    <p:sldId id="754" r:id="rId42"/>
    <p:sldId id="755" r:id="rId43"/>
    <p:sldId id="756" r:id="rId44"/>
    <p:sldId id="415" r:id="rId45"/>
    <p:sldId id="416" r:id="rId46"/>
    <p:sldId id="417" r:id="rId47"/>
    <p:sldId id="414" r:id="rId48"/>
    <p:sldId id="757" r:id="rId49"/>
    <p:sldId id="391" r:id="rId50"/>
    <p:sldId id="436" r:id="rId51"/>
    <p:sldId id="424" r:id="rId52"/>
    <p:sldId id="366" r:id="rId53"/>
    <p:sldId id="260" r:id="rId54"/>
    <p:sldId id="717" r:id="rId5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00"/>
    <a:srgbClr val="336699"/>
    <a:srgbClr val="4D4D4D"/>
    <a:srgbClr val="3333FF"/>
    <a:srgbClr val="3366CC"/>
    <a:srgbClr val="33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47" autoAdjust="0"/>
  </p:normalViewPr>
  <p:slideViewPr>
    <p:cSldViewPr showGuides="1">
      <p:cViewPr varScale="1">
        <p:scale>
          <a:sx n="100" d="100"/>
          <a:sy n="100" d="100"/>
        </p:scale>
        <p:origin x="18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Kopfzeilenplatzhalter 2355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3555" name="Datumsplatzhalter 23554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290" y="0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3556" name="Fußzeilenplatzhalter 23555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6325" name="Foliennummernplatzhalter 5632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290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3070E81E-FF33-40A1-9A06-00782FB8014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3134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Kopfzeilenplatzhalter 1331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3315" name="Datumsplatzhalter 13314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290" y="0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220" name="Rechteck 133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Notizenplatzhalter 1024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1" y="4862015"/>
            <a:ext cx="5679778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  <a:endParaRPr lang="de-DE" noProof="0"/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3318" name="Fußzeilenplatzhalter 1331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7" name="Foliennummernplatzhalter 1024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290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40E48070-F3B9-4FD7-AB8E-B58084AA13F8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382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hteck 14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0243" name="Rechteck 1433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>
              <a:latin typeface="Calibri" pitchFamily="34" charset="0"/>
            </a:endParaRPr>
          </a:p>
        </p:txBody>
      </p:sp>
      <p:sp>
        <p:nvSpPr>
          <p:cNvPr id="1024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26C36D-B5DE-4E22-AB95-000379DFD8B7}" type="slidenum">
              <a:rPr lang="de-CH" smtClean="0"/>
              <a:pPr eaLnBrk="1" hangingPunct="1"/>
              <a:t>1</a:t>
            </a:fld>
            <a:endParaRPr lang="de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154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64276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hteck 17408">
            <a:extLst>
              <a:ext uri="{FF2B5EF4-FFF2-40B4-BE49-F238E27FC236}">
                <a16:creationId xmlns:a16="http://schemas.microsoft.com/office/drawing/2014/main" id="{158A73A2-D89E-49D2-9F1F-812E7E05A7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62819" name="Rechteck 17409">
            <a:extLst>
              <a:ext uri="{FF2B5EF4-FFF2-40B4-BE49-F238E27FC236}">
                <a16:creationId xmlns:a16="http://schemas.microsoft.com/office/drawing/2014/main" id="{E11F96FE-A52F-41FF-B0EF-C47D08AD9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62820" name="Form 3">
            <a:extLst>
              <a:ext uri="{FF2B5EF4-FFF2-40B4-BE49-F238E27FC236}">
                <a16:creationId xmlns:a16="http://schemas.microsoft.com/office/drawing/2014/main" id="{1013DF97-6DF3-436B-8B7D-EBC482FFCAE4}"/>
              </a:ext>
            </a:extLst>
          </p:cNvPr>
          <p:cNvSpPr txBox="1">
            <a:spLocks noGrp="1"/>
          </p:cNvSpPr>
          <p:nvPr/>
        </p:nvSpPr>
        <p:spPr bwMode="auto">
          <a:xfrm>
            <a:off x="4281546" y="10020741"/>
            <a:ext cx="3277298" cy="5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7" tIns="50399" rIns="100797" bIns="50399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3CFBFE7-8493-46C7-A17D-A9A2FD1FD2BC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hteck 17408">
            <a:extLst>
              <a:ext uri="{FF2B5EF4-FFF2-40B4-BE49-F238E27FC236}">
                <a16:creationId xmlns:a16="http://schemas.microsoft.com/office/drawing/2014/main" id="{4C71621A-294E-458A-90BF-83D84A2BAD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63843" name="Rechteck 17409">
            <a:extLst>
              <a:ext uri="{FF2B5EF4-FFF2-40B4-BE49-F238E27FC236}">
                <a16:creationId xmlns:a16="http://schemas.microsoft.com/office/drawing/2014/main" id="{D5BE3417-F876-4357-BEE3-3428C0EE0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63844" name="Form 3">
            <a:extLst>
              <a:ext uri="{FF2B5EF4-FFF2-40B4-BE49-F238E27FC236}">
                <a16:creationId xmlns:a16="http://schemas.microsoft.com/office/drawing/2014/main" id="{BBF477ED-DC3F-449C-985E-3C79C934A18D}"/>
              </a:ext>
            </a:extLst>
          </p:cNvPr>
          <p:cNvSpPr txBox="1">
            <a:spLocks noGrp="1"/>
          </p:cNvSpPr>
          <p:nvPr/>
        </p:nvSpPr>
        <p:spPr bwMode="auto">
          <a:xfrm>
            <a:off x="4281546" y="10020741"/>
            <a:ext cx="3277298" cy="5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7" tIns="50399" rIns="100797" bIns="50399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4E26B8-1F78-4B00-A196-D36BBFADCD77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hteck 17408">
            <a:extLst>
              <a:ext uri="{FF2B5EF4-FFF2-40B4-BE49-F238E27FC236}">
                <a16:creationId xmlns:a16="http://schemas.microsoft.com/office/drawing/2014/main" id="{0F19DED4-70AE-4FB0-93D8-222C04338F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64867" name="Rechteck 17409">
            <a:extLst>
              <a:ext uri="{FF2B5EF4-FFF2-40B4-BE49-F238E27FC236}">
                <a16:creationId xmlns:a16="http://schemas.microsoft.com/office/drawing/2014/main" id="{C9B762E4-10B7-4C44-84D9-28B96963D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64868" name="Form 3">
            <a:extLst>
              <a:ext uri="{FF2B5EF4-FFF2-40B4-BE49-F238E27FC236}">
                <a16:creationId xmlns:a16="http://schemas.microsoft.com/office/drawing/2014/main" id="{5FC1F134-E7F1-4151-BA3B-94EA92C8602C}"/>
              </a:ext>
            </a:extLst>
          </p:cNvPr>
          <p:cNvSpPr txBox="1">
            <a:spLocks noGrp="1"/>
          </p:cNvSpPr>
          <p:nvPr/>
        </p:nvSpPr>
        <p:spPr bwMode="auto">
          <a:xfrm>
            <a:off x="4281546" y="10020741"/>
            <a:ext cx="3277298" cy="5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7" tIns="50399" rIns="100797" bIns="50399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926301-3E1C-4B0B-AB80-FE7ED12598AB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hteck 17408">
            <a:extLst>
              <a:ext uri="{FF2B5EF4-FFF2-40B4-BE49-F238E27FC236}">
                <a16:creationId xmlns:a16="http://schemas.microsoft.com/office/drawing/2014/main" id="{BC183477-06AE-49F8-B889-861CBCCBE0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65891" name="Rechteck 17409">
            <a:extLst>
              <a:ext uri="{FF2B5EF4-FFF2-40B4-BE49-F238E27FC236}">
                <a16:creationId xmlns:a16="http://schemas.microsoft.com/office/drawing/2014/main" id="{F444EE01-8904-4A77-88EA-F7A37BBBE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65892" name="Form 3">
            <a:extLst>
              <a:ext uri="{FF2B5EF4-FFF2-40B4-BE49-F238E27FC236}">
                <a16:creationId xmlns:a16="http://schemas.microsoft.com/office/drawing/2014/main" id="{1D2D8D28-FAE1-4E0A-872C-1B819428B770}"/>
              </a:ext>
            </a:extLst>
          </p:cNvPr>
          <p:cNvSpPr txBox="1">
            <a:spLocks noGrp="1"/>
          </p:cNvSpPr>
          <p:nvPr/>
        </p:nvSpPr>
        <p:spPr bwMode="auto">
          <a:xfrm>
            <a:off x="4281546" y="10020741"/>
            <a:ext cx="3277298" cy="5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7" tIns="50399" rIns="100797" bIns="50399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18890E-F648-4685-96CC-0B26896AFEC3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hteck 17408">
            <a:extLst>
              <a:ext uri="{FF2B5EF4-FFF2-40B4-BE49-F238E27FC236}">
                <a16:creationId xmlns:a16="http://schemas.microsoft.com/office/drawing/2014/main" id="{7B380765-1536-42BB-9ED2-595684F532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66915" name="Rechteck 17409">
            <a:extLst>
              <a:ext uri="{FF2B5EF4-FFF2-40B4-BE49-F238E27FC236}">
                <a16:creationId xmlns:a16="http://schemas.microsoft.com/office/drawing/2014/main" id="{5261CF13-3C63-4423-B7CF-3016051DA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66916" name="Form 3">
            <a:extLst>
              <a:ext uri="{FF2B5EF4-FFF2-40B4-BE49-F238E27FC236}">
                <a16:creationId xmlns:a16="http://schemas.microsoft.com/office/drawing/2014/main" id="{3EF3FA36-D94B-4A8E-B27D-2F8A921FAA63}"/>
              </a:ext>
            </a:extLst>
          </p:cNvPr>
          <p:cNvSpPr txBox="1">
            <a:spLocks noGrp="1"/>
          </p:cNvSpPr>
          <p:nvPr/>
        </p:nvSpPr>
        <p:spPr bwMode="auto">
          <a:xfrm>
            <a:off x="4281546" y="10020741"/>
            <a:ext cx="3277298" cy="5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7" tIns="50399" rIns="100797" bIns="50399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1809A-1E34-43E4-900D-8219BFFCE4FB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hteck 17408">
            <a:extLst>
              <a:ext uri="{FF2B5EF4-FFF2-40B4-BE49-F238E27FC236}">
                <a16:creationId xmlns:a16="http://schemas.microsoft.com/office/drawing/2014/main" id="{D651830D-FA2A-4F5D-9F79-14C5F188FC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67939" name="Rechteck 17409">
            <a:extLst>
              <a:ext uri="{FF2B5EF4-FFF2-40B4-BE49-F238E27FC236}">
                <a16:creationId xmlns:a16="http://schemas.microsoft.com/office/drawing/2014/main" id="{998E7809-C30C-4F72-85A3-A41B5A029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67940" name="Form 3">
            <a:extLst>
              <a:ext uri="{FF2B5EF4-FFF2-40B4-BE49-F238E27FC236}">
                <a16:creationId xmlns:a16="http://schemas.microsoft.com/office/drawing/2014/main" id="{33C9472A-90BF-48D5-817D-5B4D5CDB2DBD}"/>
              </a:ext>
            </a:extLst>
          </p:cNvPr>
          <p:cNvSpPr txBox="1">
            <a:spLocks noGrp="1"/>
          </p:cNvSpPr>
          <p:nvPr/>
        </p:nvSpPr>
        <p:spPr bwMode="auto">
          <a:xfrm>
            <a:off x="4281546" y="10020741"/>
            <a:ext cx="3277298" cy="5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7" tIns="50399" rIns="100797" bIns="50399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43A1D2-B8AB-4B83-8472-67B6B6615764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277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7007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hteck 17408">
            <a:extLst>
              <a:ext uri="{FF2B5EF4-FFF2-40B4-BE49-F238E27FC236}">
                <a16:creationId xmlns:a16="http://schemas.microsoft.com/office/drawing/2014/main" id="{BB615A31-3F60-4F9E-A571-833BD02477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55651" name="Rechteck 17409">
            <a:extLst>
              <a:ext uri="{FF2B5EF4-FFF2-40B4-BE49-F238E27FC236}">
                <a16:creationId xmlns:a16="http://schemas.microsoft.com/office/drawing/2014/main" id="{42A75D27-228C-473D-A360-7789606C3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55652" name="Form 3">
            <a:extLst>
              <a:ext uri="{FF2B5EF4-FFF2-40B4-BE49-F238E27FC236}">
                <a16:creationId xmlns:a16="http://schemas.microsoft.com/office/drawing/2014/main" id="{E90FCF23-F3BF-4827-A3C0-1E87586F36E1}"/>
              </a:ext>
            </a:extLst>
          </p:cNvPr>
          <p:cNvSpPr txBox="1">
            <a:spLocks noGrp="1"/>
          </p:cNvSpPr>
          <p:nvPr/>
        </p:nvSpPr>
        <p:spPr bwMode="auto">
          <a:xfrm>
            <a:off x="4281546" y="10020741"/>
            <a:ext cx="3277298" cy="5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7" tIns="50399" rIns="100797" bIns="50399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544160D-540B-49DF-97EE-9008660926C6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1927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57732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20176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39013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87029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92198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0944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367718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428114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796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hteck 17408">
            <a:extLst>
              <a:ext uri="{FF2B5EF4-FFF2-40B4-BE49-F238E27FC236}">
                <a16:creationId xmlns:a16="http://schemas.microsoft.com/office/drawing/2014/main" id="{D1447B17-3D92-444B-A7D3-A698FD0D18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56675" name="Rechteck 17409">
            <a:extLst>
              <a:ext uri="{FF2B5EF4-FFF2-40B4-BE49-F238E27FC236}">
                <a16:creationId xmlns:a16="http://schemas.microsoft.com/office/drawing/2014/main" id="{828C5700-601B-4CD9-B4BB-F865E1A39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56676" name="Form 3">
            <a:extLst>
              <a:ext uri="{FF2B5EF4-FFF2-40B4-BE49-F238E27FC236}">
                <a16:creationId xmlns:a16="http://schemas.microsoft.com/office/drawing/2014/main" id="{20E24AB6-B88A-47A9-B9F6-E9AAB6420BAA}"/>
              </a:ext>
            </a:extLst>
          </p:cNvPr>
          <p:cNvSpPr txBox="1">
            <a:spLocks noGrp="1"/>
          </p:cNvSpPr>
          <p:nvPr/>
        </p:nvSpPr>
        <p:spPr bwMode="auto">
          <a:xfrm>
            <a:off x="4281546" y="10020741"/>
            <a:ext cx="3277298" cy="5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7" tIns="50399" rIns="100797" bIns="50399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5767A0-61FC-43D8-8D0B-C5FCEF2196F7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895195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53015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427745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79459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34</a:t>
            </a:fld>
            <a:endParaRPr lang="de-CH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805279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758652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82358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9280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5931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hteck 17408">
            <a:extLst>
              <a:ext uri="{FF2B5EF4-FFF2-40B4-BE49-F238E27FC236}">
                <a16:creationId xmlns:a16="http://schemas.microsoft.com/office/drawing/2014/main" id="{FBF508B2-3038-4B1C-AC41-5B77E5E3B5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57699" name="Rechteck 17409">
            <a:extLst>
              <a:ext uri="{FF2B5EF4-FFF2-40B4-BE49-F238E27FC236}">
                <a16:creationId xmlns:a16="http://schemas.microsoft.com/office/drawing/2014/main" id="{EE93E54D-260D-40B4-98B6-BBD8748D9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57700" name="Form 3">
            <a:extLst>
              <a:ext uri="{FF2B5EF4-FFF2-40B4-BE49-F238E27FC236}">
                <a16:creationId xmlns:a16="http://schemas.microsoft.com/office/drawing/2014/main" id="{F7AAF9F0-6AD4-40DB-982E-8C3BD8872265}"/>
              </a:ext>
            </a:extLst>
          </p:cNvPr>
          <p:cNvSpPr txBox="1">
            <a:spLocks noGrp="1"/>
          </p:cNvSpPr>
          <p:nvPr/>
        </p:nvSpPr>
        <p:spPr bwMode="auto">
          <a:xfrm>
            <a:off x="4281546" y="10020741"/>
            <a:ext cx="3277298" cy="5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7" tIns="50399" rIns="100797" bIns="50399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3C5D59-FEFA-4E33-9EC0-2D62AF558333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40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34917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41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69034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42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5091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hteck 17408">
            <a:extLst>
              <a:ext uri="{FF2B5EF4-FFF2-40B4-BE49-F238E27FC236}">
                <a16:creationId xmlns:a16="http://schemas.microsoft.com/office/drawing/2014/main" id="{330C1A58-6D59-4DBD-8DB1-2DFBC8D7A8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69987" name="Rechteck 17409">
            <a:extLst>
              <a:ext uri="{FF2B5EF4-FFF2-40B4-BE49-F238E27FC236}">
                <a16:creationId xmlns:a16="http://schemas.microsoft.com/office/drawing/2014/main" id="{056AB9AF-C49E-4714-B05D-F944D2E0B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69988" name="Form 3">
            <a:extLst>
              <a:ext uri="{FF2B5EF4-FFF2-40B4-BE49-F238E27FC236}">
                <a16:creationId xmlns:a16="http://schemas.microsoft.com/office/drawing/2014/main" id="{FFE650D0-5A16-4091-B040-B128200D6FB3}"/>
              </a:ext>
            </a:extLst>
          </p:cNvPr>
          <p:cNvSpPr txBox="1">
            <a:spLocks noGrp="1"/>
          </p:cNvSpPr>
          <p:nvPr/>
        </p:nvSpPr>
        <p:spPr bwMode="auto">
          <a:xfrm>
            <a:off x="4281546" y="10020741"/>
            <a:ext cx="3277298" cy="5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7" tIns="50399" rIns="100797" bIns="50399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41CEC7-C335-43C8-BDCA-CCE8A7834C8D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hteck 17408">
            <a:extLst>
              <a:ext uri="{FF2B5EF4-FFF2-40B4-BE49-F238E27FC236}">
                <a16:creationId xmlns:a16="http://schemas.microsoft.com/office/drawing/2014/main" id="{5BEE7634-E08B-459D-A09C-3D43718DEB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71011" name="Rechteck 17409">
            <a:extLst>
              <a:ext uri="{FF2B5EF4-FFF2-40B4-BE49-F238E27FC236}">
                <a16:creationId xmlns:a16="http://schemas.microsoft.com/office/drawing/2014/main" id="{937BC921-D158-46EA-9401-28DE33001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71012" name="Form 3">
            <a:extLst>
              <a:ext uri="{FF2B5EF4-FFF2-40B4-BE49-F238E27FC236}">
                <a16:creationId xmlns:a16="http://schemas.microsoft.com/office/drawing/2014/main" id="{7A484F7D-0100-48EE-B155-626B5FCB6499}"/>
              </a:ext>
            </a:extLst>
          </p:cNvPr>
          <p:cNvSpPr txBox="1">
            <a:spLocks noGrp="1"/>
          </p:cNvSpPr>
          <p:nvPr/>
        </p:nvSpPr>
        <p:spPr bwMode="auto">
          <a:xfrm>
            <a:off x="4281546" y="10020741"/>
            <a:ext cx="3277298" cy="5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7" tIns="50399" rIns="100797" bIns="50399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D8422A-6D3F-4BA2-8AC1-BE840B4BE8C5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hteck 17408">
            <a:extLst>
              <a:ext uri="{FF2B5EF4-FFF2-40B4-BE49-F238E27FC236}">
                <a16:creationId xmlns:a16="http://schemas.microsoft.com/office/drawing/2014/main" id="{DA9C257E-BC24-475D-A1B5-F68DA90D13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72035" name="Rechteck 17409">
            <a:extLst>
              <a:ext uri="{FF2B5EF4-FFF2-40B4-BE49-F238E27FC236}">
                <a16:creationId xmlns:a16="http://schemas.microsoft.com/office/drawing/2014/main" id="{8EE8210F-0CE3-4CBA-80D4-B07FCC86C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72036" name="Form 3">
            <a:extLst>
              <a:ext uri="{FF2B5EF4-FFF2-40B4-BE49-F238E27FC236}">
                <a16:creationId xmlns:a16="http://schemas.microsoft.com/office/drawing/2014/main" id="{A925A31B-EB07-457B-AF6D-8ABB72549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1pPr>
            <a:lvl2pPr marL="810388" indent="-311688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2pPr>
            <a:lvl3pPr marL="1246752" indent="-249351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3pPr>
            <a:lvl4pPr marL="1745452" indent="-249351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4pPr>
            <a:lvl5pPr marL="2244153" indent="-249351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5pPr>
            <a:lvl6pPr marL="2742854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6pPr>
            <a:lvl7pPr marL="3241554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7pPr>
            <a:lvl8pPr marL="3740255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8pPr>
            <a:lvl9pPr marL="4238956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B85A2D-4254-42AD-8198-5435DC308250}" type="slidenum">
              <a:rPr lang="de-CH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hteck 17408">
            <a:extLst>
              <a:ext uri="{FF2B5EF4-FFF2-40B4-BE49-F238E27FC236}">
                <a16:creationId xmlns:a16="http://schemas.microsoft.com/office/drawing/2014/main" id="{E8C10F40-7167-4422-ADB8-667534AEA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73059" name="Rechteck 17409">
            <a:extLst>
              <a:ext uri="{FF2B5EF4-FFF2-40B4-BE49-F238E27FC236}">
                <a16:creationId xmlns:a16="http://schemas.microsoft.com/office/drawing/2014/main" id="{7908BE27-9393-433D-94DC-34C7BCD62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73060" name="Form 3">
            <a:extLst>
              <a:ext uri="{FF2B5EF4-FFF2-40B4-BE49-F238E27FC236}">
                <a16:creationId xmlns:a16="http://schemas.microsoft.com/office/drawing/2014/main" id="{723EF639-E34B-48F7-9C04-74A5DF0524B1}"/>
              </a:ext>
            </a:extLst>
          </p:cNvPr>
          <p:cNvSpPr txBox="1">
            <a:spLocks noGrp="1"/>
          </p:cNvSpPr>
          <p:nvPr/>
        </p:nvSpPr>
        <p:spPr bwMode="auto">
          <a:xfrm>
            <a:off x="4281546" y="10020741"/>
            <a:ext cx="3277298" cy="5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7" tIns="50399" rIns="100797" bIns="50399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7D4519-7F38-47D7-BF5D-A2E1C2747D16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46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47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499118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hteck 14336">
            <a:extLst>
              <a:ext uri="{FF2B5EF4-FFF2-40B4-BE49-F238E27FC236}">
                <a16:creationId xmlns:a16="http://schemas.microsoft.com/office/drawing/2014/main" id="{97206BF8-79EE-4F6E-8549-A1AF4D9C75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74083" name="Rechteck 14337">
            <a:extLst>
              <a:ext uri="{FF2B5EF4-FFF2-40B4-BE49-F238E27FC236}">
                <a16:creationId xmlns:a16="http://schemas.microsoft.com/office/drawing/2014/main" id="{B8C899D7-63D0-4A76-AAB9-BF80A2F05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74084" name="Form 3">
            <a:extLst>
              <a:ext uri="{FF2B5EF4-FFF2-40B4-BE49-F238E27FC236}">
                <a16:creationId xmlns:a16="http://schemas.microsoft.com/office/drawing/2014/main" id="{EF081F75-10E4-471D-B975-CBE18A438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1pPr>
            <a:lvl2pPr marL="810388" indent="-311688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2pPr>
            <a:lvl3pPr marL="1246752" indent="-249351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3pPr>
            <a:lvl4pPr marL="1745452" indent="-249351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4pPr>
            <a:lvl5pPr marL="2244153" indent="-249351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5pPr>
            <a:lvl6pPr marL="2742854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6pPr>
            <a:lvl7pPr marL="3241554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7pPr>
            <a:lvl8pPr marL="3740255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8pPr>
            <a:lvl9pPr marL="4238956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35EA52-256F-4A9E-929F-76C31B213F20}" type="slidenum">
              <a:rPr lang="de-CH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hteck 17408">
            <a:extLst>
              <a:ext uri="{FF2B5EF4-FFF2-40B4-BE49-F238E27FC236}">
                <a16:creationId xmlns:a16="http://schemas.microsoft.com/office/drawing/2014/main" id="{F4687AE0-6D3A-4CBE-A8D3-E94022E27C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75107" name="Rechteck 17409">
            <a:extLst>
              <a:ext uri="{FF2B5EF4-FFF2-40B4-BE49-F238E27FC236}">
                <a16:creationId xmlns:a16="http://schemas.microsoft.com/office/drawing/2014/main" id="{B16AD889-4129-4875-A85A-7F28AC2DC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75108" name="Form 3">
            <a:extLst>
              <a:ext uri="{FF2B5EF4-FFF2-40B4-BE49-F238E27FC236}">
                <a16:creationId xmlns:a16="http://schemas.microsoft.com/office/drawing/2014/main" id="{B03F2C3F-D8AB-4624-80A2-2C9AB7DB7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1pPr>
            <a:lvl2pPr marL="810388" indent="-311688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2pPr>
            <a:lvl3pPr marL="1246752" indent="-249351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3pPr>
            <a:lvl4pPr marL="1745452" indent="-249351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4pPr>
            <a:lvl5pPr marL="2244153" indent="-249351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5pPr>
            <a:lvl6pPr marL="2742854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6pPr>
            <a:lvl7pPr marL="3241554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7pPr>
            <a:lvl8pPr marL="3740255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8pPr>
            <a:lvl9pPr marL="4238956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1F5193-B93A-4AA6-B60D-9BE0890DCCA1}" type="slidenum">
              <a:rPr lang="de-CH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hteck 17408">
            <a:extLst>
              <a:ext uri="{FF2B5EF4-FFF2-40B4-BE49-F238E27FC236}">
                <a16:creationId xmlns:a16="http://schemas.microsoft.com/office/drawing/2014/main" id="{B38AFD74-E4BB-421E-A9AD-15D14FBFE7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58723" name="Rechteck 17409">
            <a:extLst>
              <a:ext uri="{FF2B5EF4-FFF2-40B4-BE49-F238E27FC236}">
                <a16:creationId xmlns:a16="http://schemas.microsoft.com/office/drawing/2014/main" id="{540DF0AD-0348-42E7-AF94-32F4F0CD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58724" name="Form 3">
            <a:extLst>
              <a:ext uri="{FF2B5EF4-FFF2-40B4-BE49-F238E27FC236}">
                <a16:creationId xmlns:a16="http://schemas.microsoft.com/office/drawing/2014/main" id="{0043617E-6314-4E9C-8D79-2D19C80B2A3E}"/>
              </a:ext>
            </a:extLst>
          </p:cNvPr>
          <p:cNvSpPr txBox="1">
            <a:spLocks noGrp="1"/>
          </p:cNvSpPr>
          <p:nvPr/>
        </p:nvSpPr>
        <p:spPr bwMode="auto">
          <a:xfrm>
            <a:off x="4281546" y="10020741"/>
            <a:ext cx="3277298" cy="5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7" tIns="50399" rIns="100797" bIns="50399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F3AE6D-1C19-4477-9F27-CCEC6504DB6F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hteck 17408">
            <a:extLst>
              <a:ext uri="{FF2B5EF4-FFF2-40B4-BE49-F238E27FC236}">
                <a16:creationId xmlns:a16="http://schemas.microsoft.com/office/drawing/2014/main" id="{40030736-3960-4A52-9000-D27BB95956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76131" name="Rechteck 17409">
            <a:extLst>
              <a:ext uri="{FF2B5EF4-FFF2-40B4-BE49-F238E27FC236}">
                <a16:creationId xmlns:a16="http://schemas.microsoft.com/office/drawing/2014/main" id="{1301B892-9674-44DB-861B-D494E041D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76132" name="Form 3">
            <a:extLst>
              <a:ext uri="{FF2B5EF4-FFF2-40B4-BE49-F238E27FC236}">
                <a16:creationId xmlns:a16="http://schemas.microsoft.com/office/drawing/2014/main" id="{D3B0A155-5CC0-4ED6-A74D-94538A5B30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1pPr>
            <a:lvl2pPr marL="810388" indent="-311688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2pPr>
            <a:lvl3pPr marL="1246752" indent="-249351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3pPr>
            <a:lvl4pPr marL="1745452" indent="-249351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4pPr>
            <a:lvl5pPr marL="2244153" indent="-249351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5pPr>
            <a:lvl6pPr marL="2742854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6pPr>
            <a:lvl7pPr marL="3241554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7pPr>
            <a:lvl8pPr marL="3740255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8pPr>
            <a:lvl9pPr marL="4238956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771D04-491D-429D-87EE-E3B96EB65F13}" type="slidenum">
              <a:rPr lang="de-CH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51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57339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252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315" name="Rechteck 2252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>
              <a:latin typeface="Calibri" pitchFamily="34" charset="0"/>
            </a:endParaRPr>
          </a:p>
        </p:txBody>
      </p:sp>
      <p:sp>
        <p:nvSpPr>
          <p:cNvPr id="1331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8295B5-F514-4A39-A913-0EFF4F018A50}" type="slidenum">
              <a:rPr lang="de-CH" smtClean="0"/>
              <a:pPr eaLnBrk="1" hangingPunct="1"/>
              <a:t>52</a:t>
            </a:fld>
            <a:endParaRPr lang="de-CH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53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2203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hteck 17408">
            <a:extLst>
              <a:ext uri="{FF2B5EF4-FFF2-40B4-BE49-F238E27FC236}">
                <a16:creationId xmlns:a16="http://schemas.microsoft.com/office/drawing/2014/main" id="{EF998DAA-B466-4A21-8552-2F61A39BA7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59747" name="Rechteck 17409">
            <a:extLst>
              <a:ext uri="{FF2B5EF4-FFF2-40B4-BE49-F238E27FC236}">
                <a16:creationId xmlns:a16="http://schemas.microsoft.com/office/drawing/2014/main" id="{B360512C-01B2-4168-AF59-0B731D240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59748" name="Form 3">
            <a:extLst>
              <a:ext uri="{FF2B5EF4-FFF2-40B4-BE49-F238E27FC236}">
                <a16:creationId xmlns:a16="http://schemas.microsoft.com/office/drawing/2014/main" id="{8CE550C1-C167-4FB8-8B32-21952BD8C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1pPr>
            <a:lvl2pPr marL="810388" indent="-311688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2pPr>
            <a:lvl3pPr marL="1246752" indent="-249351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3pPr>
            <a:lvl4pPr marL="1745452" indent="-249351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4pPr>
            <a:lvl5pPr marL="2244153" indent="-249351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5pPr>
            <a:lvl6pPr marL="2742854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6pPr>
            <a:lvl7pPr marL="3241554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7pPr>
            <a:lvl8pPr marL="3740255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8pPr>
            <a:lvl9pPr marL="4238956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3C8824-8B2E-4772-9D91-15FF571B8F30}" type="slidenum">
              <a:rPr lang="de-CH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hteck 14336">
            <a:extLst>
              <a:ext uri="{FF2B5EF4-FFF2-40B4-BE49-F238E27FC236}">
                <a16:creationId xmlns:a16="http://schemas.microsoft.com/office/drawing/2014/main" id="{DC329D30-48B7-4644-BDF2-8C999D7B14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60771" name="Rechteck 14337">
            <a:extLst>
              <a:ext uri="{FF2B5EF4-FFF2-40B4-BE49-F238E27FC236}">
                <a16:creationId xmlns:a16="http://schemas.microsoft.com/office/drawing/2014/main" id="{14EB44A9-2669-40EA-BB2D-682836D81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60772" name="Form 3">
            <a:extLst>
              <a:ext uri="{FF2B5EF4-FFF2-40B4-BE49-F238E27FC236}">
                <a16:creationId xmlns:a16="http://schemas.microsoft.com/office/drawing/2014/main" id="{6EC246D6-B8D9-47C7-B3A1-7790EE5968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1pPr>
            <a:lvl2pPr marL="810388" indent="-311688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2pPr>
            <a:lvl3pPr marL="1246752" indent="-249351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3pPr>
            <a:lvl4pPr marL="1745452" indent="-249351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4pPr>
            <a:lvl5pPr marL="2244153" indent="-249351" defTabSz="1007791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Frutiger 55 Roman" pitchFamily="34" charset="0"/>
              </a:defRPr>
            </a:lvl5pPr>
            <a:lvl6pPr marL="2742854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6pPr>
            <a:lvl7pPr marL="3241554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7pPr>
            <a:lvl8pPr marL="3740255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8pPr>
            <a:lvl9pPr marL="4238956" indent="-249351" defTabSz="1007791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0E4D56-4B28-478C-A265-78C9A84C6748}" type="slidenum">
              <a:rPr lang="de-CH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hteck 17408">
            <a:extLst>
              <a:ext uri="{FF2B5EF4-FFF2-40B4-BE49-F238E27FC236}">
                <a16:creationId xmlns:a16="http://schemas.microsoft.com/office/drawing/2014/main" id="{96FEE213-DCBA-4FFE-85D3-C9C05BC826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61795" name="Rechteck 17409">
            <a:extLst>
              <a:ext uri="{FF2B5EF4-FFF2-40B4-BE49-F238E27FC236}">
                <a16:creationId xmlns:a16="http://schemas.microsoft.com/office/drawing/2014/main" id="{887D2434-A1DC-422B-8EB9-DA40E3E00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61796" name="Form 3">
            <a:extLst>
              <a:ext uri="{FF2B5EF4-FFF2-40B4-BE49-F238E27FC236}">
                <a16:creationId xmlns:a16="http://schemas.microsoft.com/office/drawing/2014/main" id="{A68B74E0-3F11-42E6-AB06-C3F6B2E93572}"/>
              </a:ext>
            </a:extLst>
          </p:cNvPr>
          <p:cNvSpPr txBox="1">
            <a:spLocks noGrp="1"/>
          </p:cNvSpPr>
          <p:nvPr/>
        </p:nvSpPr>
        <p:spPr bwMode="auto">
          <a:xfrm>
            <a:off x="4281546" y="10020741"/>
            <a:ext cx="3277298" cy="5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7" tIns="50399" rIns="100797" bIns="50399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96BD17-81F4-43C8-B80D-F0DD85CE3656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763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drje49@gmail.com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htec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el 6145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7812087" cy="1470025"/>
          </a:xfrm>
        </p:spPr>
        <p:txBody>
          <a:bodyPr/>
          <a:lstStyle>
            <a:lvl1pPr>
              <a:defRPr sz="26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Titelmasterformat durch Klicken bearbeiten</a:t>
            </a:r>
            <a:endParaRPr lang="de-DE" dirty="0"/>
          </a:p>
        </p:txBody>
      </p:sp>
      <p:sp>
        <p:nvSpPr>
          <p:cNvPr id="6147" name="Untertitel 6146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189288"/>
            <a:ext cx="7850187" cy="175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13777F4-FDFE-4672-87A9-D0B54A58BA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584" y="6613949"/>
            <a:ext cx="741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 ¦ www.ever.ch ¦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drje49@gmail.com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¦ CH-9100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Herisau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306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59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mailto:drje49@gmail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theme" Target="../theme/theme2.xml"/><Relationship Id="rId4" Type="http://schemas.openxmlformats.org/officeDocument/2006/relationships/hyperlink" Target="mailto:drje49@gmail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chteck 10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026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-52388"/>
            <a:ext cx="676910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</a:t>
            </a:r>
          </a:p>
        </p:txBody>
      </p:sp>
      <p:sp>
        <p:nvSpPr>
          <p:cNvPr id="1028" name="Textplatzhalt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908050"/>
            <a:ext cx="78597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30" name="Textfeld 1029"/>
          <p:cNvSpPr txBox="1">
            <a:spLocks noChangeArrowheads="1"/>
          </p:cNvSpPr>
          <p:nvPr/>
        </p:nvSpPr>
        <p:spPr bwMode="auto">
          <a:xfrm>
            <a:off x="8280400" y="6629400"/>
            <a:ext cx="863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CH" sz="1200" b="1" dirty="0">
                <a:latin typeface="Calibri" panose="020F0502020204030204" pitchFamily="34" charset="0"/>
                <a:cs typeface="Calibri" panose="020F0502020204030204" pitchFamily="34" charset="0"/>
              </a:rPr>
              <a:t>Folie</a:t>
            </a:r>
            <a:r>
              <a:rPr lang="de-CH" sz="800" b="1" dirty="0"/>
              <a:t> </a:t>
            </a:r>
            <a:fld id="{F1F29FF0-4833-4731-910D-BB0EEB60E82D}" type="slidenum">
              <a:rPr lang="de-CH" sz="1200" b="1" smtClean="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defRPr/>
              </a:pPr>
              <a:t>‹Nr.›</a:t>
            </a:fld>
            <a:endParaRPr lang="de-CH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1" name="Picture 7" descr="Sevisana AG JPEG (mittelgross)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DA233A4-5C63-450F-A6FE-0C1154E9C3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088" y="6596469"/>
            <a:ext cx="741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 ¦ www.ever.ch ¦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drje49@gmail.com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¦ CH-9100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Herisau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70" r:id="rId3"/>
  </p:sldLayoutIdLst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5pPr>
      <a:lvl6pPr marL="4572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20000"/>
        </a:spcAft>
        <a:buClr>
          <a:srgbClr val="6699CC"/>
        </a:buClr>
        <a:buFont typeface="Times New Roman" pitchFamily="18" charset="0"/>
        <a:buChar char="»"/>
        <a:defRPr sz="2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chteck 20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platzhalter 2050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628775"/>
            <a:ext cx="7786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Übertitel</a:t>
            </a:r>
          </a:p>
        </p:txBody>
      </p:sp>
      <p:pic>
        <p:nvPicPr>
          <p:cNvPr id="2052" name="Picture 4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0C8072B-A032-413D-A228-4D009116F1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584" y="6598464"/>
            <a:ext cx="741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 ¦ www.ever.ch ¦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drje49@gmail.com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¦ CH-9100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Herisau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5pPr>
      <a:lvl6pPr marL="4572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.ch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rm 2049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dirty="0"/>
              <a:t>Grenzfläche und Darmflora</a:t>
            </a:r>
            <a:endParaRPr lang="de-DE" dirty="0"/>
          </a:p>
        </p:txBody>
      </p:sp>
      <p:sp>
        <p:nvSpPr>
          <p:cNvPr id="4099" name="Form 2050"/>
          <p:cNvSpPr>
            <a:spLocks noGrp="1" noChangeArrowheads="1"/>
          </p:cNvSpPr>
          <p:nvPr>
            <p:ph type="subTitle" idx="1"/>
          </p:nvPr>
        </p:nvSpPr>
        <p:spPr>
          <a:xfrm>
            <a:off x="1074630" y="4077072"/>
            <a:ext cx="4537124" cy="2039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altLang="de-DE" sz="2000" dirty="0"/>
              <a:t>Dr. med. Dr. scient. med. Jürg Eichhorn</a:t>
            </a:r>
          </a:p>
          <a:p>
            <a:pPr>
              <a:lnSpc>
                <a:spcPct val="90000"/>
              </a:lnSpc>
            </a:pPr>
            <a:endParaRPr lang="de-CH" altLang="de-DE" sz="2000" dirty="0"/>
          </a:p>
          <a:p>
            <a:pPr>
              <a:lnSpc>
                <a:spcPct val="90000"/>
              </a:lnSpc>
            </a:pPr>
            <a:r>
              <a:rPr lang="de-CH" altLang="de-DE" sz="2000" dirty="0"/>
              <a:t>CH-9100 Herisau</a:t>
            </a:r>
          </a:p>
          <a:p>
            <a:pPr>
              <a:lnSpc>
                <a:spcPct val="90000"/>
              </a:lnSpc>
            </a:pPr>
            <a:r>
              <a:rPr lang="de-CH" altLang="de-DE" sz="2000" dirty="0"/>
              <a:t>drje49@gmail.com</a:t>
            </a:r>
          </a:p>
          <a:p>
            <a:pPr>
              <a:lnSpc>
                <a:spcPct val="90000"/>
              </a:lnSpc>
            </a:pPr>
            <a:r>
              <a:rPr lang="de-CH" altLang="de-DE" sz="2000" dirty="0"/>
              <a:t>www.ever.ch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A176D3-3BEA-0C18-76A5-68338C1CF0AC}"/>
              </a:ext>
            </a:extLst>
          </p:cNvPr>
          <p:cNvSpPr txBox="1"/>
          <p:nvPr/>
        </p:nvSpPr>
        <p:spPr>
          <a:xfrm>
            <a:off x="1051701" y="666637"/>
            <a:ext cx="1296144" cy="214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Version: 27. April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DE" dirty="0"/>
              <a:t>Wir sind nie allein: +/- 2 kg Bakterien</a:t>
            </a:r>
            <a:endParaRPr lang="de-CH" dirty="0"/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400 - 500 verschiedene Bakterienarten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Im menschlichen Darm leben 400 - 500 verschiedene Bakterienarten, die zusammen die </a:t>
            </a:r>
            <a:br>
              <a:rPr lang="de-DE" sz="1600" dirty="0"/>
            </a:br>
            <a:r>
              <a:rPr lang="de-DE" sz="1600" dirty="0"/>
              <a:t>    unvorstellbar grosse Zahl von 10 - 100 Milliarden Keime pro Gramm Darminhalt   </a:t>
            </a:r>
            <a:br>
              <a:rPr lang="de-DE" sz="1600" dirty="0"/>
            </a:br>
            <a:r>
              <a:rPr lang="de-DE" sz="1600" dirty="0"/>
              <a:t>    ausmachen. Dazu kommen noch einmal 10 - 100 Millionen Bakterien, die mit jedem </a:t>
            </a:r>
            <a:br>
              <a:rPr lang="de-DE" sz="1600" dirty="0"/>
            </a:br>
            <a:r>
              <a:rPr lang="de-DE" sz="1600" dirty="0"/>
              <a:t>    Gramm Schleimhaut verwachsen sind. Damit übersteigt die Anzahl der Darmbewohner die </a:t>
            </a:r>
            <a:br>
              <a:rPr lang="de-DE" sz="1600" dirty="0"/>
            </a:br>
            <a:r>
              <a:rPr lang="de-DE" sz="1600" dirty="0"/>
              <a:t>    Zahl der Körperzellen eines Menschen um das Zehnfache: 10x50 Billionen Darmbakterien!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Die Besiedelung des Verdauungstraktes beginnt mit der Geburt und ist etwa mit zwei </a:t>
            </a:r>
            <a:br>
              <a:rPr lang="de-DE" sz="1600" dirty="0"/>
            </a:br>
            <a:r>
              <a:rPr lang="de-DE" sz="1600" dirty="0"/>
              <a:t>    Jahren abgeschlossen. Die dann vorhandene Erwachsenenflora ist ausserordentlich stabil: </a:t>
            </a:r>
            <a:br>
              <a:rPr lang="de-DE" sz="1600" dirty="0"/>
            </a:br>
            <a:r>
              <a:rPr lang="de-DE" sz="1600" dirty="0"/>
              <a:t>    Es ist so gut wie unmöglich, einen neuen Keim einzuschleusen (Kolonisationsresistenz), </a:t>
            </a:r>
            <a:br>
              <a:rPr lang="de-DE" sz="1600" dirty="0"/>
            </a:br>
            <a:r>
              <a:rPr lang="de-DE" sz="1600" dirty="0"/>
              <a:t>    weil die bereits ansässige Flora für ein chemisches Millieu sorgt, das die Ansiedlung neuer </a:t>
            </a:r>
            <a:br>
              <a:rPr lang="de-DE" sz="1600" dirty="0"/>
            </a:br>
            <a:r>
              <a:rPr lang="de-DE" sz="1600" dirty="0"/>
              <a:t>    "Mitbewohner" verhindert. Nach der Einnahme von Antibiotika kann es zu einer </a:t>
            </a:r>
            <a:br>
              <a:rPr lang="de-DE" sz="1600" dirty="0"/>
            </a:br>
            <a:r>
              <a:rPr lang="de-DE" sz="1600" dirty="0"/>
              <a:t>    langfristigen Veränderung der Darmflora kommen.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90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Gute Bakterien - Schlechte Bakterien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Die Darmflora hat verschiedene Auswirkungen auf den Organismus. Die intestinalen </a:t>
            </a:r>
            <a:br>
              <a:rPr lang="de-DE" sz="1600" dirty="0"/>
            </a:br>
            <a:r>
              <a:rPr lang="de-DE" sz="1600" dirty="0"/>
              <a:t>    Mikroorganismen werden dabei aufgrund ihrer gesundheitlichen Bedeutung mit positiven </a:t>
            </a:r>
            <a:br>
              <a:rPr lang="de-DE" sz="1600" dirty="0"/>
            </a:br>
            <a:r>
              <a:rPr lang="de-DE" sz="1600" dirty="0"/>
              <a:t>    = gesundheitsfördernden, negativen = gesundheitsschädlichen und neutralen Attributen </a:t>
            </a:r>
            <a:br>
              <a:rPr lang="de-DE" sz="1600" dirty="0"/>
            </a:br>
            <a:r>
              <a:rPr lang="de-DE" sz="1600" dirty="0"/>
              <a:t>    versehen </a:t>
            </a:r>
          </a:p>
          <a:p>
            <a:pPr marL="0" indent="0"/>
            <a:r>
              <a:rPr lang="de-DE" sz="1600" dirty="0"/>
              <a:t>  Zu den Arten mit ausschliesslich positiven Wirkungen gehören die Laktobazillen. Sie tragen    </a:t>
            </a:r>
            <a:br>
              <a:rPr lang="de-DE" sz="1600" dirty="0"/>
            </a:br>
            <a:r>
              <a:rPr lang="de-DE" sz="1600" dirty="0"/>
              <a:t>    zur Verdauung der Nahrung und zur Absorption von Nährstoffen bei, verhindern die </a:t>
            </a:r>
            <a:br>
              <a:rPr lang="de-DE" sz="1600" dirty="0"/>
            </a:br>
            <a:r>
              <a:rPr lang="de-DE" sz="1600" dirty="0"/>
              <a:t>    Kolonisierung von Pathogenen und stimulieren das Immunsystem </a:t>
            </a:r>
          </a:p>
          <a:p>
            <a:pPr marL="0" indent="0"/>
            <a:r>
              <a:rPr lang="de-DE" sz="1600" dirty="0"/>
              <a:t>  Escherichia coli, Clostridium perfringens, Proteus sp. und einige Bacteroides - Spezies </a:t>
            </a:r>
            <a:br>
              <a:rPr lang="de-DE" sz="1600" dirty="0"/>
            </a:br>
            <a:r>
              <a:rPr lang="de-DE" sz="1600" dirty="0"/>
              <a:t>    haben für den Menschen nachteilige Auswirkungen, indem sie Fäulnissubstanzen wie </a:t>
            </a:r>
            <a:br>
              <a:rPr lang="de-DE" sz="1600" dirty="0"/>
            </a:br>
            <a:r>
              <a:rPr lang="de-DE" sz="1600" dirty="0"/>
              <a:t>    Amine, Indole, Ammoniak, Schwefelwasserstoff und Phenole bilden können </a:t>
            </a:r>
          </a:p>
          <a:p>
            <a:pPr marL="0" indent="0"/>
            <a:r>
              <a:rPr lang="de-DE" sz="1600" dirty="0"/>
              <a:t>  Zusätzlich ist bei einigen dieser Bakterienarten eine potentielle Pathogenität,   </a:t>
            </a:r>
            <a:br>
              <a:rPr lang="de-DE" sz="1600" dirty="0"/>
            </a:br>
            <a:r>
              <a:rPr lang="de-DE" sz="1600" dirty="0"/>
              <a:t>    insbesondere durch Toxinbildung, vorhanden (sog. opportunistische Keime) </a:t>
            </a:r>
          </a:p>
          <a:p>
            <a:pPr marL="0" indent="0"/>
            <a:endParaRPr lang="de-DE" sz="1600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409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rm 59393">
            <a:extLst>
              <a:ext uri="{FF2B5EF4-FFF2-40B4-BE49-F238E27FC236}">
                <a16:creationId xmlns:a16="http://schemas.microsoft.com/office/drawing/2014/main" id="{669B173F-D4B4-4EE7-996A-EBB74D5639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Darmflora: Physiologische Aufgaben</a:t>
            </a:r>
          </a:p>
        </p:txBody>
      </p:sp>
      <p:sp>
        <p:nvSpPr>
          <p:cNvPr id="56323" name="Form 59394">
            <a:extLst>
              <a:ext uri="{FF2B5EF4-FFF2-40B4-BE49-F238E27FC236}">
                <a16:creationId xmlns:a16="http://schemas.microsoft.com/office/drawing/2014/main" id="{87DC45CE-83EC-43B1-8F05-F4237E9C910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7250" y="714375"/>
            <a:ext cx="7859713" cy="6000750"/>
          </a:xfrm>
        </p:spPr>
        <p:txBody>
          <a:bodyPr/>
          <a:lstStyle/>
          <a:p>
            <a:pPr marL="0" indent="0"/>
            <a:r>
              <a:rPr lang="de-DE" altLang="de-DE" sz="1600" dirty="0"/>
              <a:t>  </a:t>
            </a:r>
            <a:r>
              <a:rPr lang="de-CH" altLang="de-DE" sz="1600" b="1" dirty="0"/>
              <a:t>Mikrobielle Barriere</a:t>
            </a:r>
            <a:br>
              <a:rPr lang="de-CH" altLang="de-DE" sz="1600" dirty="0"/>
            </a:br>
            <a:r>
              <a:rPr lang="de-CH" altLang="de-DE" sz="1400" dirty="0"/>
              <a:t>    für die Ansiedlung und Vermehrung opportunistischer Krankheitserreger an den Schleimhäuten sowie </a:t>
            </a:r>
            <a:br>
              <a:rPr lang="de-CH" altLang="de-DE" sz="1400" dirty="0"/>
            </a:br>
            <a:r>
              <a:rPr lang="de-CH" altLang="de-DE" sz="1400" dirty="0"/>
              <a:t>    Wachstumshemmung durch Produktion und Freisetzung mikrozid oder mikrostatisch wirkender </a:t>
            </a:r>
            <a:br>
              <a:rPr lang="de-CH" altLang="de-DE" sz="1400" dirty="0"/>
            </a:br>
            <a:r>
              <a:rPr lang="de-CH" altLang="de-DE" sz="1400" dirty="0"/>
              <a:t>    Substanzen (kurzkettige Fettsäuren, Schwefelwasserstoff, Wasserstoffperoxid, Antibiotika)</a:t>
            </a:r>
            <a:br>
              <a:rPr lang="de-CH" altLang="de-DE" sz="1400" dirty="0"/>
            </a:br>
            <a:endParaRPr lang="de-CH" altLang="de-DE" sz="1400" dirty="0"/>
          </a:p>
          <a:p>
            <a:pPr marL="0" indent="0"/>
            <a:r>
              <a:rPr lang="de-CH" altLang="de-DE" sz="1600" dirty="0"/>
              <a:t>  </a:t>
            </a:r>
            <a:r>
              <a:rPr lang="de-CH" altLang="de-DE" sz="1600" b="1" dirty="0"/>
              <a:t>Konkurrenz um Nährstoffe, Vitamine und Wachstumsfaktoren:</a:t>
            </a:r>
            <a:br>
              <a:rPr lang="de-CH" altLang="de-DE" sz="1600" dirty="0"/>
            </a:br>
            <a:r>
              <a:rPr lang="de-CH" altLang="de-DE" sz="1600" dirty="0"/>
              <a:t>    </a:t>
            </a:r>
            <a:r>
              <a:rPr lang="de-CH" altLang="de-DE" sz="1400" dirty="0"/>
              <a:t>Absenkung des pH-Wertes durch Freisetzung saurer Stoffwechselprodukte (Milchsäure, Essigsäure) </a:t>
            </a:r>
            <a:br>
              <a:rPr lang="de-CH" altLang="de-DE" sz="1400" dirty="0"/>
            </a:br>
            <a:r>
              <a:rPr lang="de-CH" altLang="de-DE" sz="1400" dirty="0"/>
              <a:t>    durch Bifidobakterien oder Laktobazillen (Säuerungsflora)</a:t>
            </a:r>
            <a:br>
              <a:rPr lang="de-CH" altLang="de-DE" sz="1400" dirty="0"/>
            </a:br>
            <a:endParaRPr lang="de-CH" altLang="de-DE" sz="1400" dirty="0"/>
          </a:p>
          <a:p>
            <a:pPr marL="0" indent="0"/>
            <a:r>
              <a:rPr lang="de-CH" altLang="de-DE" sz="1600" dirty="0"/>
              <a:t>  </a:t>
            </a:r>
            <a:r>
              <a:rPr lang="de-CH" altLang="de-DE" sz="1600" b="1" dirty="0"/>
              <a:t>Immunmodulation:</a:t>
            </a:r>
            <a:br>
              <a:rPr lang="de-CH" altLang="de-DE" sz="1600" dirty="0"/>
            </a:br>
            <a:r>
              <a:rPr lang="de-CH" altLang="de-DE" sz="1600" dirty="0"/>
              <a:t>    </a:t>
            </a:r>
            <a:r>
              <a:rPr lang="de-CH" altLang="de-DE" sz="1400" dirty="0"/>
              <a:t>Ständiges Training des Immunsystems und Steigerung der regulatorischen Immuneffizienz</a:t>
            </a:r>
            <a:br>
              <a:rPr lang="de-CH" altLang="de-DE" sz="1400" dirty="0"/>
            </a:br>
            <a:endParaRPr lang="de-CH" altLang="de-DE" sz="1400" dirty="0"/>
          </a:p>
          <a:p>
            <a:pPr marL="0" indent="0"/>
            <a:r>
              <a:rPr lang="de-CH" altLang="de-DE" sz="1600" dirty="0"/>
              <a:t>  </a:t>
            </a:r>
            <a:r>
              <a:rPr lang="de-CH" altLang="de-DE" sz="1600" b="1" dirty="0"/>
              <a:t>Nährstoffversorgung der Dickdarmschleimhaut:</a:t>
            </a:r>
            <a:br>
              <a:rPr lang="de-CH" altLang="de-DE" sz="1600" dirty="0"/>
            </a:br>
            <a:r>
              <a:rPr lang="de-CH" altLang="de-DE" sz="1600" dirty="0"/>
              <a:t>    </a:t>
            </a:r>
            <a:r>
              <a:rPr lang="de-CH" altLang="de-DE" sz="1400" dirty="0"/>
              <a:t>Kurzkettige Fettsäuren als Endprodukte des bakteriellen Kohlenhydrat- und Proteinabbaus (Essigsäure, </a:t>
            </a:r>
            <a:br>
              <a:rPr lang="de-CH" altLang="de-DE" sz="1400" dirty="0"/>
            </a:br>
            <a:r>
              <a:rPr lang="de-CH" altLang="de-DE" sz="1400" dirty="0"/>
              <a:t>    Propionsäure, Buttersäure, L-Milchsäure) decken circa 50% des Energiebedarfs von Epithelzellen. Diese </a:t>
            </a:r>
            <a:br>
              <a:rPr lang="de-CH" altLang="de-DE" sz="1400" dirty="0"/>
            </a:br>
            <a:r>
              <a:rPr lang="de-CH" altLang="de-DE" sz="1400" dirty="0"/>
              <a:t>    Substanzen sollen auch die Durchblutung der Schleimhäute fördern</a:t>
            </a:r>
            <a:br>
              <a:rPr lang="de-CH" altLang="de-DE" sz="1400" dirty="0"/>
            </a:br>
            <a:endParaRPr lang="de-CH" altLang="de-DE" sz="1400" dirty="0"/>
          </a:p>
          <a:p>
            <a:pPr marL="0" indent="0"/>
            <a:r>
              <a:rPr lang="de-CH" altLang="de-DE" sz="1600" dirty="0"/>
              <a:t>  </a:t>
            </a:r>
            <a:r>
              <a:rPr lang="de-CH" altLang="de-DE" sz="1600" b="1" dirty="0"/>
              <a:t>Vitaminproduktion:</a:t>
            </a:r>
            <a:br>
              <a:rPr lang="de-CH" altLang="de-DE" sz="1600" dirty="0"/>
            </a:br>
            <a:r>
              <a:rPr lang="de-CH" altLang="de-DE" sz="1600" dirty="0"/>
              <a:t>    </a:t>
            </a:r>
            <a:r>
              <a:rPr lang="de-CH" altLang="de-DE" sz="1400" dirty="0"/>
              <a:t>Die Versorgung des Menschen mit Vitaminen wird durch die Darmflora begünstigt. Die Bildung von </a:t>
            </a:r>
            <a:br>
              <a:rPr lang="de-CH" altLang="de-DE" sz="1400" dirty="0"/>
            </a:br>
            <a:r>
              <a:rPr lang="de-CH" altLang="de-DE" sz="1400" dirty="0"/>
              <a:t>    Vitamin K wird erst möglich, wenn Coli-Bakterien im Darm enthalten sind. Einigen Clostridienarten wird </a:t>
            </a:r>
            <a:br>
              <a:rPr lang="de-CH" altLang="de-DE" sz="1400" dirty="0"/>
            </a:br>
            <a:r>
              <a:rPr lang="de-CH" altLang="de-DE" sz="1400" dirty="0"/>
              <a:t>    die Fähigkeit zur Synthese von Panthothensäure, Nikotinsäurearid und Folsäure zugeschrieben. Einige </a:t>
            </a:r>
            <a:br>
              <a:rPr lang="de-CH" altLang="de-DE" sz="1400" dirty="0"/>
            </a:br>
            <a:r>
              <a:rPr lang="de-CH" altLang="de-DE" sz="1400" dirty="0"/>
              <a:t>    Laktobazillenstämme bilden Vitamin B12</a:t>
            </a:r>
            <a:endParaRPr lang="de-CH" altLang="de-DE" sz="1600" dirty="0"/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BCB15914-0882-4B34-A953-5D0EA1D87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6224588"/>
            <a:ext cx="6196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Grenzflächen – AMT – Arbeitskreis für mikrobiologische Therapie e.V. , Herborn, 2004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rm 59393">
            <a:extLst>
              <a:ext uri="{FF2B5EF4-FFF2-40B4-BE49-F238E27FC236}">
                <a16:creationId xmlns:a16="http://schemas.microsoft.com/office/drawing/2014/main" id="{7D0127DE-F90A-4B7A-9252-D5E3DB63AF0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Die Darmflora - Wer ist wo?</a:t>
            </a:r>
          </a:p>
        </p:txBody>
      </p:sp>
      <p:pic>
        <p:nvPicPr>
          <p:cNvPr id="57347" name="Picture 4" descr="Bauchbild2">
            <a:extLst>
              <a:ext uri="{FF2B5EF4-FFF2-40B4-BE49-F238E27FC236}">
                <a16:creationId xmlns:a16="http://schemas.microsoft.com/office/drawing/2014/main" id="{61241A2B-12DE-4719-8AF1-0EC1C1B3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1268413"/>
            <a:ext cx="2349500" cy="45085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8" name="Text Box 5">
            <a:extLst>
              <a:ext uri="{FF2B5EF4-FFF2-40B4-BE49-F238E27FC236}">
                <a16:creationId xmlns:a16="http://schemas.microsoft.com/office/drawing/2014/main" id="{C8BD44AA-F723-4171-AD66-48EE61D0B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1262063"/>
            <a:ext cx="2579688" cy="17494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Magen und Duodenum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</a:t>
            </a:r>
            <a:r>
              <a:rPr lang="de-DE" altLang="de-DE" sz="18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- 10</a:t>
            </a:r>
            <a:r>
              <a:rPr lang="de-DE" altLang="de-DE" sz="18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KBE/ml)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Lactobacillus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Enterococcus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Hefen </a:t>
            </a:r>
          </a:p>
        </p:txBody>
      </p:sp>
      <p:sp>
        <p:nvSpPr>
          <p:cNvPr id="57349" name="Text Box 6">
            <a:extLst>
              <a:ext uri="{FF2B5EF4-FFF2-40B4-BE49-F238E27FC236}">
                <a16:creationId xmlns:a16="http://schemas.microsoft.com/office/drawing/2014/main" id="{F2D88DC0-6C70-451F-ACB8-29D1C91C2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3429000"/>
            <a:ext cx="2447925" cy="25733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Jejunum und Ileum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</a:t>
            </a:r>
            <a:r>
              <a:rPr lang="de-DE" altLang="de-DE" sz="18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- 10</a:t>
            </a:r>
            <a:r>
              <a:rPr lang="de-DE" altLang="de-DE" sz="18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KBE/ml)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Lactobacillus Enterococcus</a:t>
            </a:r>
            <a:r>
              <a:rPr lang="de-DE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Enterobacteriaceae Bacteroides Bifidobacterium Fusobacterium </a:t>
            </a:r>
          </a:p>
        </p:txBody>
      </p:sp>
      <p:sp>
        <p:nvSpPr>
          <p:cNvPr id="57350" name="Rectangle 7">
            <a:extLst>
              <a:ext uri="{FF2B5EF4-FFF2-40B4-BE49-F238E27FC236}">
                <a16:creationId xmlns:a16="http://schemas.microsoft.com/office/drawing/2014/main" id="{CCE7DDE4-ACC2-49E3-950C-48A9B3189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263" y="1247775"/>
            <a:ext cx="2233612" cy="47704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Colon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</a:t>
            </a:r>
            <a:r>
              <a:rPr lang="en-US" altLang="de-DE" sz="18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- 10</a:t>
            </a:r>
            <a:r>
              <a:rPr lang="en-US" altLang="de-DE" sz="18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KBE/ml)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Bacteroides Bifidobacterium</a:t>
            </a: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Eubacterium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Enterococcus Fusobacterium Lactobacillus Enterobacteriaceae Clostridium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Veillonella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Proteus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Staphylococcus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Hefen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Protozoen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7351" name="Line 8">
            <a:extLst>
              <a:ext uri="{FF2B5EF4-FFF2-40B4-BE49-F238E27FC236}">
                <a16:creationId xmlns:a16="http://schemas.microsoft.com/office/drawing/2014/main" id="{E1F69C00-3407-4949-B205-1225E60BFC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7650" y="1628775"/>
            <a:ext cx="1655763" cy="216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352" name="Line 9">
            <a:extLst>
              <a:ext uri="{FF2B5EF4-FFF2-40B4-BE49-F238E27FC236}">
                <a16:creationId xmlns:a16="http://schemas.microsoft.com/office/drawing/2014/main" id="{26C7258E-981C-4351-92C6-E8BC9191C3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7650" y="3644900"/>
            <a:ext cx="1871663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353" name="Line 10">
            <a:extLst>
              <a:ext uri="{FF2B5EF4-FFF2-40B4-BE49-F238E27FC236}">
                <a16:creationId xmlns:a16="http://schemas.microsoft.com/office/drawing/2014/main" id="{84AD7C45-ABD5-4560-867B-77A4A1016C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91113" y="1412875"/>
            <a:ext cx="1008062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354" name="Rectangle 11">
            <a:extLst>
              <a:ext uri="{FF2B5EF4-FFF2-40B4-BE49-F238E27FC236}">
                <a16:creationId xmlns:a16="http://schemas.microsoft.com/office/drawing/2014/main" id="{F9656408-0C9B-4959-9668-1BF0FE8A5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6216650"/>
            <a:ext cx="57200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unbekannt - Enterobacteriaceae = E. Coli, Klebsiella, Enterobacter, Citrobacter</a:t>
            </a:r>
            <a:endParaRPr lang="de-DE" altLang="de-DE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rm 59393">
            <a:extLst>
              <a:ext uri="{FF2B5EF4-FFF2-40B4-BE49-F238E27FC236}">
                <a16:creationId xmlns:a16="http://schemas.microsoft.com/office/drawing/2014/main" id="{3ECC6A58-8B50-484E-AC31-017C583548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Die Dickdarmflora</a:t>
            </a:r>
          </a:p>
        </p:txBody>
      </p:sp>
      <p:sp>
        <p:nvSpPr>
          <p:cNvPr id="58371" name="Text Box 11">
            <a:extLst>
              <a:ext uri="{FF2B5EF4-FFF2-40B4-BE49-F238E27FC236}">
                <a16:creationId xmlns:a16="http://schemas.microsoft.com/office/drawing/2014/main" id="{B6C2936E-7DA2-4D55-84E5-925CC32E6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575" y="1173163"/>
            <a:ext cx="2730363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eher schädigende/pathogene </a:t>
            </a:r>
            <a:b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Effekte</a:t>
            </a:r>
          </a:p>
        </p:txBody>
      </p:sp>
      <p:sp>
        <p:nvSpPr>
          <p:cNvPr id="58372" name="Text Box 12">
            <a:extLst>
              <a:ext uri="{FF2B5EF4-FFF2-40B4-BE49-F238E27FC236}">
                <a16:creationId xmlns:a16="http://schemas.microsoft.com/office/drawing/2014/main" id="{6614D607-903D-492E-B7A9-793837201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1173163"/>
            <a:ext cx="3429000" cy="33855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eher gesundheitsförderliche Effekte</a:t>
            </a:r>
          </a:p>
        </p:txBody>
      </p:sp>
      <p:grpSp>
        <p:nvGrpSpPr>
          <p:cNvPr id="58373" name="Group 13">
            <a:extLst>
              <a:ext uri="{FF2B5EF4-FFF2-40B4-BE49-F238E27FC236}">
                <a16:creationId xmlns:a16="http://schemas.microsoft.com/office/drawing/2014/main" id="{9A75049A-32BA-41F7-922F-F303D6CAB031}"/>
              </a:ext>
            </a:extLst>
          </p:cNvPr>
          <p:cNvGrpSpPr>
            <a:grpSpLocks/>
          </p:cNvGrpSpPr>
          <p:nvPr/>
        </p:nvGrpSpPr>
        <p:grpSpPr bwMode="auto">
          <a:xfrm>
            <a:off x="2862197" y="1949449"/>
            <a:ext cx="1261898" cy="308396"/>
            <a:chOff x="690" y="960"/>
            <a:chExt cx="978" cy="238"/>
          </a:xfrm>
        </p:grpSpPr>
        <p:sp>
          <p:nvSpPr>
            <p:cNvPr id="58410" name="Rectangle 14">
              <a:extLst>
                <a:ext uri="{FF2B5EF4-FFF2-40B4-BE49-F238E27FC236}">
                  <a16:creationId xmlns:a16="http://schemas.microsoft.com/office/drawing/2014/main" id="{FBAC25E7-916A-4854-822F-F3C46FCA5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" y="960"/>
              <a:ext cx="917" cy="19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rgbClr val="6699CC"/>
                </a:buClr>
                <a:buFont typeface="Times New Roman" panose="02020603050405020304" pitchFamily="18" charset="0"/>
                <a:buChar char="»"/>
                <a:defRPr sz="2200">
                  <a:solidFill>
                    <a:srgbClr val="4D4D4D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411" name="Text Box 15">
              <a:extLst>
                <a:ext uri="{FF2B5EF4-FFF2-40B4-BE49-F238E27FC236}">
                  <a16:creationId xmlns:a16="http://schemas.microsoft.com/office/drawing/2014/main" id="{5B5C3A61-BFE9-46FA-9A9B-C4AD3EB3B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" y="960"/>
              <a:ext cx="978" cy="23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rgbClr val="6699CC"/>
                </a:buClr>
                <a:buFont typeface="Times New Roman" panose="02020603050405020304" pitchFamily="18" charset="0"/>
                <a:buChar char="»"/>
                <a:defRPr sz="2200">
                  <a:solidFill>
                    <a:srgbClr val="4D4D4D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PS-Aeruginosa</a:t>
              </a:r>
            </a:p>
          </p:txBody>
        </p:sp>
      </p:grpSp>
      <p:grpSp>
        <p:nvGrpSpPr>
          <p:cNvPr id="58374" name="Group 16">
            <a:extLst>
              <a:ext uri="{FF2B5EF4-FFF2-40B4-BE49-F238E27FC236}">
                <a16:creationId xmlns:a16="http://schemas.microsoft.com/office/drawing/2014/main" id="{79764490-E62B-4519-A531-6A840ADFC307}"/>
              </a:ext>
            </a:extLst>
          </p:cNvPr>
          <p:cNvGrpSpPr>
            <a:grpSpLocks/>
          </p:cNvGrpSpPr>
          <p:nvPr/>
        </p:nvGrpSpPr>
        <p:grpSpPr bwMode="auto">
          <a:xfrm>
            <a:off x="5015127" y="4108449"/>
            <a:ext cx="1184063" cy="308396"/>
            <a:chOff x="3267" y="2491"/>
            <a:chExt cx="917" cy="238"/>
          </a:xfrm>
        </p:grpSpPr>
        <p:sp>
          <p:nvSpPr>
            <p:cNvPr id="58408" name="Rectangle 17">
              <a:extLst>
                <a:ext uri="{FF2B5EF4-FFF2-40B4-BE49-F238E27FC236}">
                  <a16:creationId xmlns:a16="http://schemas.microsoft.com/office/drawing/2014/main" id="{96B36994-343B-40BA-AACA-7BC2D6461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" y="2503"/>
              <a:ext cx="917" cy="192"/>
            </a:xfrm>
            <a:prstGeom prst="rect">
              <a:avLst/>
            </a:prstGeom>
            <a:solidFill>
              <a:srgbClr val="00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rgbClr val="6699CC"/>
                </a:buClr>
                <a:buFont typeface="Times New Roman" panose="02020603050405020304" pitchFamily="18" charset="0"/>
                <a:buChar char="»"/>
                <a:defRPr sz="2200">
                  <a:solidFill>
                    <a:srgbClr val="4D4D4D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409" name="Text Box 18">
              <a:extLst>
                <a:ext uri="{FF2B5EF4-FFF2-40B4-BE49-F238E27FC236}">
                  <a16:creationId xmlns:a16="http://schemas.microsoft.com/office/drawing/2014/main" id="{22D44ABD-7A73-49F8-BEB1-2451D7B109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0" y="2491"/>
              <a:ext cx="79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rgbClr val="6699CC"/>
                </a:buClr>
                <a:buFont typeface="Times New Roman" panose="02020603050405020304" pitchFamily="18" charset="0"/>
                <a:buChar char="»"/>
                <a:defRPr sz="2200">
                  <a:solidFill>
                    <a:srgbClr val="4D4D4D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Lactobacilli</a:t>
              </a:r>
            </a:p>
          </p:txBody>
        </p:sp>
      </p:grpSp>
      <p:sp>
        <p:nvSpPr>
          <p:cNvPr id="58375" name="Line 19">
            <a:extLst>
              <a:ext uri="{FF2B5EF4-FFF2-40B4-BE49-F238E27FC236}">
                <a16:creationId xmlns:a16="http://schemas.microsoft.com/office/drawing/2014/main" id="{3252DF81-4F77-418B-AAF0-5D9A76DB35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1363" y="1808163"/>
            <a:ext cx="0" cy="4044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76" name="Text Box 20">
            <a:extLst>
              <a:ext uri="{FF2B5EF4-FFF2-40B4-BE49-F238E27FC236}">
                <a16:creationId xmlns:a16="http://schemas.microsoft.com/office/drawing/2014/main" id="{EF7BB58B-9CC3-495D-B7A6-020A623E8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28940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8377" name="Text Box 21">
            <a:extLst>
              <a:ext uri="{FF2B5EF4-FFF2-40B4-BE49-F238E27FC236}">
                <a16:creationId xmlns:a16="http://schemas.microsoft.com/office/drawing/2014/main" id="{25CED3B4-3374-43B9-B017-EEF4D7D15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4079875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8378" name="Text Box 22">
            <a:extLst>
              <a:ext uri="{FF2B5EF4-FFF2-40B4-BE49-F238E27FC236}">
                <a16:creationId xmlns:a16="http://schemas.microsoft.com/office/drawing/2014/main" id="{94EF1979-1748-455B-B80F-704A65866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409" y="5432425"/>
            <a:ext cx="3930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58379" name="Rectangle 23">
            <a:extLst>
              <a:ext uri="{FF2B5EF4-FFF2-40B4-BE49-F238E27FC236}">
                <a16:creationId xmlns:a16="http://schemas.microsoft.com/office/drawing/2014/main" id="{BA196B4C-2CDA-4229-B8E8-1DB03F98E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3200400"/>
            <a:ext cx="1438275" cy="2238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80" name="Rectangle 24">
            <a:extLst>
              <a:ext uri="{FF2B5EF4-FFF2-40B4-BE49-F238E27FC236}">
                <a16:creationId xmlns:a16="http://schemas.microsoft.com/office/drawing/2014/main" id="{CF083E2C-6B85-4AE9-BA2A-6E0445CC2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2919413"/>
            <a:ext cx="1438275" cy="22383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81" name="Rectangle 25">
            <a:extLst>
              <a:ext uri="{FF2B5EF4-FFF2-40B4-BE49-F238E27FC236}">
                <a16:creationId xmlns:a16="http://schemas.microsoft.com/office/drawing/2014/main" id="{087C36B7-D861-4F8B-BA31-03ABE4F7F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2624138"/>
            <a:ext cx="1438275" cy="22383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82" name="Rectangle 26">
            <a:extLst>
              <a:ext uri="{FF2B5EF4-FFF2-40B4-BE49-F238E27FC236}">
                <a16:creationId xmlns:a16="http://schemas.microsoft.com/office/drawing/2014/main" id="{7B16C839-B29B-4545-997B-C873431F9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2325688"/>
            <a:ext cx="1438275" cy="22383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83" name="Text Box 27">
            <a:extLst>
              <a:ext uri="{FF2B5EF4-FFF2-40B4-BE49-F238E27FC236}">
                <a16:creationId xmlns:a16="http://schemas.microsoft.com/office/drawing/2014/main" id="{9B3E5AFD-F329-4E28-BCA9-A9FBDF529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167481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8384" name="Text Box 28">
            <a:extLst>
              <a:ext uri="{FF2B5EF4-FFF2-40B4-BE49-F238E27FC236}">
                <a16:creationId xmlns:a16="http://schemas.microsoft.com/office/drawing/2014/main" id="{FD157624-DDF0-47B7-AD98-FEA781BBC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862" y="2268538"/>
            <a:ext cx="9657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Veillonella</a:t>
            </a:r>
          </a:p>
        </p:txBody>
      </p:sp>
      <p:sp>
        <p:nvSpPr>
          <p:cNvPr id="58385" name="Text Box 29">
            <a:extLst>
              <a:ext uri="{FF2B5EF4-FFF2-40B4-BE49-F238E27FC236}">
                <a16:creationId xmlns:a16="http://schemas.microsoft.com/office/drawing/2014/main" id="{C127A56F-4DF2-40C2-8C8E-35D476354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331" y="2589213"/>
            <a:ext cx="757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Proteus</a:t>
            </a:r>
          </a:p>
        </p:txBody>
      </p:sp>
      <p:sp>
        <p:nvSpPr>
          <p:cNvPr id="58386" name="Text Box 30">
            <a:extLst>
              <a:ext uri="{FF2B5EF4-FFF2-40B4-BE49-F238E27FC236}">
                <a16:creationId xmlns:a16="http://schemas.microsoft.com/office/drawing/2014/main" id="{CF518DD8-B6DA-4CAA-BFF2-136B25377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798" y="2865438"/>
            <a:ext cx="11998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Staphylococci</a:t>
            </a:r>
          </a:p>
        </p:txBody>
      </p:sp>
      <p:sp>
        <p:nvSpPr>
          <p:cNvPr id="58387" name="Text Box 31">
            <a:extLst>
              <a:ext uri="{FF2B5EF4-FFF2-40B4-BE49-F238E27FC236}">
                <a16:creationId xmlns:a16="http://schemas.microsoft.com/office/drawing/2014/main" id="{4A0C16BC-8549-43BF-B6F1-556635CA2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278" y="3148013"/>
            <a:ext cx="8912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Clostridia</a:t>
            </a:r>
          </a:p>
        </p:txBody>
      </p:sp>
      <p:sp>
        <p:nvSpPr>
          <p:cNvPr id="58388" name="Rectangle 32">
            <a:extLst>
              <a:ext uri="{FF2B5EF4-FFF2-40B4-BE49-F238E27FC236}">
                <a16:creationId xmlns:a16="http://schemas.microsoft.com/office/drawing/2014/main" id="{FBF925CD-DF51-465D-9B2E-ECC84CCD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3560763"/>
            <a:ext cx="1184275" cy="24923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89" name="Text Box 33">
            <a:extLst>
              <a:ext uri="{FF2B5EF4-FFF2-40B4-BE49-F238E27FC236}">
                <a16:creationId xmlns:a16="http://schemas.microsoft.com/office/drawing/2014/main" id="{150525E7-5183-460B-8994-FCE2B31E9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564" y="3543300"/>
            <a:ext cx="1041760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Enterococci</a:t>
            </a:r>
          </a:p>
        </p:txBody>
      </p:sp>
      <p:sp>
        <p:nvSpPr>
          <p:cNvPr id="58390" name="Rectangle 34">
            <a:extLst>
              <a:ext uri="{FF2B5EF4-FFF2-40B4-BE49-F238E27FC236}">
                <a16:creationId xmlns:a16="http://schemas.microsoft.com/office/drawing/2014/main" id="{AEC5C925-29AA-4402-AB2E-EC5CD3CB9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0813" y="3848100"/>
            <a:ext cx="1184275" cy="2492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91" name="Text Box 35">
            <a:extLst>
              <a:ext uri="{FF2B5EF4-FFF2-40B4-BE49-F238E27FC236}">
                <a16:creationId xmlns:a16="http://schemas.microsoft.com/office/drawing/2014/main" id="{88FA3CA8-D1AD-49B6-8E33-0587EBC38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02" y="3821113"/>
            <a:ext cx="6415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</a:p>
        </p:txBody>
      </p:sp>
      <p:sp>
        <p:nvSpPr>
          <p:cNvPr id="58392" name="Rectangle 36">
            <a:extLst>
              <a:ext uri="{FF2B5EF4-FFF2-40B4-BE49-F238E27FC236}">
                <a16:creationId xmlns:a16="http://schemas.microsoft.com/office/drawing/2014/main" id="{9374557F-9C39-4F98-B0B4-23ED01A75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4386263"/>
            <a:ext cx="1185862" cy="24923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93" name="Text Box 37">
            <a:extLst>
              <a:ext uri="{FF2B5EF4-FFF2-40B4-BE49-F238E27FC236}">
                <a16:creationId xmlns:a16="http://schemas.microsoft.com/office/drawing/2014/main" id="{A39EB6A7-6D88-415B-899F-14A76D742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882" y="4354513"/>
            <a:ext cx="1102674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Streptococci</a:t>
            </a:r>
          </a:p>
        </p:txBody>
      </p:sp>
      <p:sp>
        <p:nvSpPr>
          <p:cNvPr id="58394" name="Rectangle 38">
            <a:extLst>
              <a:ext uri="{FF2B5EF4-FFF2-40B4-BE49-F238E27FC236}">
                <a16:creationId xmlns:a16="http://schemas.microsoft.com/office/drawing/2014/main" id="{DCE232F4-5585-4DFB-A22E-DA2A65C1E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175" y="5264150"/>
            <a:ext cx="1184275" cy="24923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395" name="Text Box 39">
            <a:extLst>
              <a:ext uri="{FF2B5EF4-FFF2-40B4-BE49-F238E27FC236}">
                <a16:creationId xmlns:a16="http://schemas.microsoft.com/office/drawing/2014/main" id="{08D159C8-01A1-4136-8BAB-F1C8CEC01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754" y="5246688"/>
            <a:ext cx="1060354" cy="30777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Bacteroides</a:t>
            </a:r>
          </a:p>
        </p:txBody>
      </p:sp>
      <p:grpSp>
        <p:nvGrpSpPr>
          <p:cNvPr id="58396" name="Group 40">
            <a:extLst>
              <a:ext uri="{FF2B5EF4-FFF2-40B4-BE49-F238E27FC236}">
                <a16:creationId xmlns:a16="http://schemas.microsoft.com/office/drawing/2014/main" id="{7A4969A3-B4BD-4B6A-9183-285908B48D7D}"/>
              </a:ext>
            </a:extLst>
          </p:cNvPr>
          <p:cNvGrpSpPr>
            <a:grpSpLocks/>
          </p:cNvGrpSpPr>
          <p:nvPr/>
        </p:nvGrpSpPr>
        <p:grpSpPr bwMode="auto">
          <a:xfrm>
            <a:off x="5014913" y="4649787"/>
            <a:ext cx="1184275" cy="307394"/>
            <a:chOff x="3240" y="2891"/>
            <a:chExt cx="917" cy="237"/>
          </a:xfrm>
        </p:grpSpPr>
        <p:sp>
          <p:nvSpPr>
            <p:cNvPr id="58406" name="Rectangle 41">
              <a:extLst>
                <a:ext uri="{FF2B5EF4-FFF2-40B4-BE49-F238E27FC236}">
                  <a16:creationId xmlns:a16="http://schemas.microsoft.com/office/drawing/2014/main" id="{43D49EAA-B384-4142-880F-D93B8614D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2898"/>
              <a:ext cx="917" cy="192"/>
            </a:xfrm>
            <a:prstGeom prst="rect">
              <a:avLst/>
            </a:prstGeom>
            <a:solidFill>
              <a:srgbClr val="00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rgbClr val="6699CC"/>
                </a:buClr>
                <a:buFont typeface="Times New Roman" panose="02020603050405020304" pitchFamily="18" charset="0"/>
                <a:buChar char="»"/>
                <a:defRPr sz="2200">
                  <a:solidFill>
                    <a:srgbClr val="4D4D4D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407" name="Text Box 42">
              <a:extLst>
                <a:ext uri="{FF2B5EF4-FFF2-40B4-BE49-F238E27FC236}">
                  <a16:creationId xmlns:a16="http://schemas.microsoft.com/office/drawing/2014/main" id="{78C4A423-8CF0-44EF-923A-F60D539F5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3" y="2891"/>
              <a:ext cx="75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rgbClr val="6699CC"/>
                </a:buClr>
                <a:buFont typeface="Times New Roman" panose="02020603050405020304" pitchFamily="18" charset="0"/>
                <a:buChar char="»"/>
                <a:defRPr sz="2200">
                  <a:solidFill>
                    <a:srgbClr val="4D4D4D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Eubacteria</a:t>
              </a:r>
            </a:p>
          </p:txBody>
        </p:sp>
      </p:grpSp>
      <p:grpSp>
        <p:nvGrpSpPr>
          <p:cNvPr id="58397" name="Group 43">
            <a:extLst>
              <a:ext uri="{FF2B5EF4-FFF2-40B4-BE49-F238E27FC236}">
                <a16:creationId xmlns:a16="http://schemas.microsoft.com/office/drawing/2014/main" id="{1D6B37E0-D3CC-4103-BBE6-FF08EE8B2622}"/>
              </a:ext>
            </a:extLst>
          </p:cNvPr>
          <p:cNvGrpSpPr>
            <a:grpSpLocks/>
          </p:cNvGrpSpPr>
          <p:nvPr/>
        </p:nvGrpSpPr>
        <p:grpSpPr bwMode="auto">
          <a:xfrm>
            <a:off x="4996007" y="4956174"/>
            <a:ext cx="1231316" cy="307394"/>
            <a:chOff x="3225" y="3105"/>
            <a:chExt cx="954" cy="237"/>
          </a:xfrm>
        </p:grpSpPr>
        <p:sp>
          <p:nvSpPr>
            <p:cNvPr id="58404" name="Rectangle 44">
              <a:extLst>
                <a:ext uri="{FF2B5EF4-FFF2-40B4-BE49-F238E27FC236}">
                  <a16:creationId xmlns:a16="http://schemas.microsoft.com/office/drawing/2014/main" id="{D5028211-CAA0-4340-A432-3AF528E0D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3111"/>
              <a:ext cx="917" cy="192"/>
            </a:xfrm>
            <a:prstGeom prst="rect">
              <a:avLst/>
            </a:prstGeom>
            <a:solidFill>
              <a:srgbClr val="00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rgbClr val="6699CC"/>
                </a:buClr>
                <a:buFont typeface="Times New Roman" panose="02020603050405020304" pitchFamily="18" charset="0"/>
                <a:buChar char="»"/>
                <a:defRPr sz="2200">
                  <a:solidFill>
                    <a:srgbClr val="4D4D4D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405" name="Text Box 45">
              <a:extLst>
                <a:ext uri="{FF2B5EF4-FFF2-40B4-BE49-F238E27FC236}">
                  <a16:creationId xmlns:a16="http://schemas.microsoft.com/office/drawing/2014/main" id="{8886F51E-2EA5-4AF7-9F8F-A3436FAB2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5" y="3105"/>
              <a:ext cx="95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spcAft>
                  <a:spcPct val="20000"/>
                </a:spcAft>
                <a:buClr>
                  <a:srgbClr val="6699CC"/>
                </a:buClr>
                <a:buFont typeface="Times New Roman" panose="02020603050405020304" pitchFamily="18" charset="0"/>
                <a:buChar char="»"/>
                <a:defRPr sz="2200">
                  <a:solidFill>
                    <a:srgbClr val="4D4D4D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rgbClr val="4D4D4D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4D4D4D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Bifidobacteria</a:t>
              </a:r>
            </a:p>
          </p:txBody>
        </p:sp>
      </p:grpSp>
      <p:sp>
        <p:nvSpPr>
          <p:cNvPr id="58398" name="Text Box 46">
            <a:extLst>
              <a:ext uri="{FF2B5EF4-FFF2-40B4-BE49-F238E27FC236}">
                <a16:creationId xmlns:a16="http://schemas.microsoft.com/office/drawing/2014/main" id="{076CF0CC-C1E9-4DCB-8468-489986495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2098675"/>
            <a:ext cx="148470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Diarrhoe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Obstipation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Infektionen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maligne Tumoren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Encephalopathie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Bildung von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Karzinogenen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Fäulnis</a:t>
            </a:r>
          </a:p>
        </p:txBody>
      </p:sp>
      <p:sp>
        <p:nvSpPr>
          <p:cNvPr id="58399" name="Text Box 47">
            <a:extLst>
              <a:ext uri="{FF2B5EF4-FFF2-40B4-BE49-F238E27FC236}">
                <a16:creationId xmlns:a16="http://schemas.microsoft.com/office/drawing/2014/main" id="{03F6C1E8-3195-417C-B149-97063C6AC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737" y="3398838"/>
            <a:ext cx="1942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Wachstumssuppression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pathogener Keime</a:t>
            </a:r>
          </a:p>
        </p:txBody>
      </p:sp>
      <p:sp>
        <p:nvSpPr>
          <p:cNvPr id="58400" name="Text Box 48">
            <a:extLst>
              <a:ext uri="{FF2B5EF4-FFF2-40B4-BE49-F238E27FC236}">
                <a16:creationId xmlns:a16="http://schemas.microsoft.com/office/drawing/2014/main" id="{93DE27B0-5E49-4B30-BDA0-F51E6A63B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917" y="4098925"/>
            <a:ext cx="1380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Stimulation der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Immunfunktion</a:t>
            </a:r>
          </a:p>
        </p:txBody>
      </p:sp>
      <p:sp>
        <p:nvSpPr>
          <p:cNvPr id="58401" name="Text Box 49">
            <a:extLst>
              <a:ext uri="{FF2B5EF4-FFF2-40B4-BE49-F238E27FC236}">
                <a16:creationId xmlns:a16="http://schemas.microsoft.com/office/drawing/2014/main" id="{BEA520F0-D94E-43CE-B894-13781E5D0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153" y="4748213"/>
            <a:ext cx="2158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Modulation von Digestion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 Resorption</a:t>
            </a:r>
          </a:p>
        </p:txBody>
      </p:sp>
      <p:sp>
        <p:nvSpPr>
          <p:cNvPr id="58402" name="Text Box 50">
            <a:extLst>
              <a:ext uri="{FF2B5EF4-FFF2-40B4-BE49-F238E27FC236}">
                <a16:creationId xmlns:a16="http://schemas.microsoft.com/office/drawing/2014/main" id="{2997F241-F2A1-4046-A3B4-01C86EAE0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842" y="5384800"/>
            <a:ext cx="14990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antikanzerogene 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Wirkung</a:t>
            </a:r>
          </a:p>
        </p:txBody>
      </p:sp>
      <p:sp>
        <p:nvSpPr>
          <p:cNvPr id="58403" name="Text Box 51">
            <a:extLst>
              <a:ext uri="{FF2B5EF4-FFF2-40B4-BE49-F238E27FC236}">
                <a16:creationId xmlns:a16="http://schemas.microsoft.com/office/drawing/2014/main" id="{42CB5633-FE05-49CC-BC13-733A6F56D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845" y="5872163"/>
            <a:ext cx="12693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Zahl /g Fäzes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 10 Skala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rm 59393">
            <a:extLst>
              <a:ext uri="{FF2B5EF4-FFF2-40B4-BE49-F238E27FC236}">
                <a16:creationId xmlns:a16="http://schemas.microsoft.com/office/drawing/2014/main" id="{92D085BD-C6DC-41D9-80DC-89EE15FD7B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Säuerungsflora - Fäulnisflora</a:t>
            </a:r>
          </a:p>
        </p:txBody>
      </p:sp>
      <p:sp>
        <p:nvSpPr>
          <p:cNvPr id="59395" name="Form 59394">
            <a:extLst>
              <a:ext uri="{FF2B5EF4-FFF2-40B4-BE49-F238E27FC236}">
                <a16:creationId xmlns:a16="http://schemas.microsoft.com/office/drawing/2014/main" id="{E63A847E-E2FD-4A3A-BC92-A57C00C11A9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Säuerungsflora - Fäulnisflora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DE" altLang="de-DE" sz="1600" dirty="0"/>
              <a:t>  </a:t>
            </a:r>
            <a:r>
              <a:rPr lang="de-DE" altLang="de-DE" sz="1600" b="1" dirty="0"/>
              <a:t>Säuerungsflora:		</a:t>
            </a:r>
            <a:r>
              <a:rPr lang="de-DE" altLang="de-DE" sz="1600" dirty="0"/>
              <a:t>               Bifidobakterium                                  		Nahrungsfasern!</a:t>
            </a:r>
            <a:br>
              <a:rPr lang="de-DE" altLang="de-DE" sz="1600" dirty="0"/>
            </a:br>
            <a:r>
              <a:rPr lang="de-DE" altLang="de-DE" sz="1600" dirty="0"/>
              <a:t>                                                		Lactobacillus (immunogen)</a:t>
            </a:r>
            <a:br>
              <a:rPr lang="de-DE" altLang="de-DE" sz="1600" dirty="0"/>
            </a:br>
            <a:r>
              <a:rPr lang="de-DE" altLang="de-DE" sz="1600" dirty="0"/>
              <a:t>                                   						             Enterococcus </a:t>
            </a:r>
          </a:p>
          <a:p>
            <a:pPr marL="0" indent="0"/>
            <a:r>
              <a:rPr lang="de-DE" altLang="de-DE" sz="1600" dirty="0"/>
              <a:t>  </a:t>
            </a:r>
            <a:r>
              <a:rPr lang="de-DE" altLang="de-DE" sz="1600" b="1" dirty="0"/>
              <a:t>Fäulniskeime:		                   </a:t>
            </a:r>
            <a:r>
              <a:rPr lang="de-DE" altLang="de-DE" sz="1600" dirty="0"/>
              <a:t>Enterobakteriazeen	                            Fleisch fault!</a:t>
            </a:r>
            <a:br>
              <a:rPr lang="de-DE" altLang="de-DE" sz="1600" dirty="0"/>
            </a:br>
            <a:r>
              <a:rPr lang="de-DE" altLang="de-DE" sz="1600" dirty="0"/>
              <a:t>                                   			              Clostridien</a:t>
            </a:r>
            <a:br>
              <a:rPr lang="de-DE" altLang="de-DE" sz="1600" dirty="0"/>
            </a:br>
            <a:r>
              <a:rPr lang="de-DE" altLang="de-DE" sz="1600" dirty="0"/>
              <a:t>                                                 E. coli </a:t>
            </a:r>
          </a:p>
          <a:p>
            <a:pPr marL="0" indent="0"/>
            <a:endParaRPr lang="de-DE" altLang="de-DE" sz="1600" dirty="0"/>
          </a:p>
          <a:p>
            <a:pPr marL="0" indent="0"/>
            <a:r>
              <a:rPr lang="de-DE" altLang="de-DE" sz="1600" dirty="0"/>
              <a:t>  </a:t>
            </a:r>
            <a:r>
              <a:rPr lang="de-DE" altLang="de-DE" sz="1600" b="1" dirty="0"/>
              <a:t>Kolonisationsresistenz:	</a:t>
            </a:r>
            <a:r>
              <a:rPr lang="de-DE" altLang="de-DE" sz="1600" dirty="0"/>
              <a:t>   Bacteroides</a:t>
            </a:r>
            <a:br>
              <a:rPr lang="de-DE" altLang="de-DE" sz="1600" dirty="0"/>
            </a:br>
            <a:r>
              <a:rPr lang="de-DE" altLang="de-DE" sz="1600" dirty="0"/>
              <a:t>                                           			      Bifidobakterien</a:t>
            </a:r>
          </a:p>
          <a:p>
            <a:pPr marL="0" indent="0"/>
            <a:r>
              <a:rPr lang="de-DE" altLang="de-DE" sz="1600" dirty="0"/>
              <a:t>  </a:t>
            </a:r>
            <a:r>
              <a:rPr lang="de-DE" altLang="de-DE" sz="1600" b="1" dirty="0"/>
              <a:t>Sonderrolle:			                      </a:t>
            </a:r>
            <a:r>
              <a:rPr lang="de-DE" altLang="de-DE" sz="1600" dirty="0"/>
              <a:t>Bacteroides /	 Enterococcus:</a:t>
            </a:r>
            <a:br>
              <a:rPr lang="de-DE" altLang="de-DE" sz="1600" dirty="0"/>
            </a:br>
            <a:br>
              <a:rPr lang="de-DE" altLang="de-DE" sz="1600" dirty="0"/>
            </a:br>
            <a:r>
              <a:rPr lang="de-DE" altLang="de-DE" sz="1600" dirty="0"/>
              <a:t>                                                 Zahlenmässig in der Minderheit</a:t>
            </a:r>
            <a:br>
              <a:rPr lang="de-DE" altLang="de-DE" sz="1600" dirty="0"/>
            </a:br>
            <a:r>
              <a:rPr lang="de-DE" altLang="de-DE" sz="1600" dirty="0"/>
              <a:t>                                                 Spezifische und unspezifische Immunreaktion (mucosal und </a:t>
            </a:r>
            <a:br>
              <a:rPr lang="de-DE" altLang="de-DE" sz="1600" dirty="0"/>
            </a:br>
            <a:r>
              <a:rPr lang="de-DE" altLang="de-DE" sz="1600" dirty="0"/>
              <a:t>                                                 systemisch)</a:t>
            </a:r>
            <a:endParaRPr lang="de-DE" altLang="de-DE" sz="1600" b="1" dirty="0"/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rm 59393">
            <a:extLst>
              <a:ext uri="{FF2B5EF4-FFF2-40B4-BE49-F238E27FC236}">
                <a16:creationId xmlns:a16="http://schemas.microsoft.com/office/drawing/2014/main" id="{0A1F8D12-0E2A-4B6E-96A6-C0AA206A35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Darmflora - Wechselbeziehungen</a:t>
            </a:r>
          </a:p>
        </p:txBody>
      </p:sp>
      <p:sp>
        <p:nvSpPr>
          <p:cNvPr id="60419" name="Line 3">
            <a:extLst>
              <a:ext uri="{FF2B5EF4-FFF2-40B4-BE49-F238E27FC236}">
                <a16:creationId xmlns:a16="http://schemas.microsoft.com/office/drawing/2014/main" id="{80F6D165-9A6E-4DA5-AB99-CE4BD1DB2284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60420" name="Rectangle 5">
            <a:extLst>
              <a:ext uri="{FF2B5EF4-FFF2-40B4-BE49-F238E27FC236}">
                <a16:creationId xmlns:a16="http://schemas.microsoft.com/office/drawing/2014/main" id="{37F9DD26-4008-423D-984D-009B3F42F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73" y="1558925"/>
            <a:ext cx="1944965" cy="935038"/>
          </a:xfrm>
          <a:prstGeom prst="rect">
            <a:avLst/>
          </a:prstGeom>
          <a:solidFill>
            <a:srgbClr val="FF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Bacteroides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Eubacterien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Anaerobe Streptokokken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Bifidobakterien</a:t>
            </a:r>
          </a:p>
        </p:txBody>
      </p:sp>
      <p:sp>
        <p:nvSpPr>
          <p:cNvPr id="60421" name="Rectangle 6">
            <a:extLst>
              <a:ext uri="{FF2B5EF4-FFF2-40B4-BE49-F238E27FC236}">
                <a16:creationId xmlns:a16="http://schemas.microsoft.com/office/drawing/2014/main" id="{53107AAB-D1CD-46EE-AFB5-96CD84F69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73" y="3214688"/>
            <a:ext cx="1944965" cy="935037"/>
          </a:xfrm>
          <a:prstGeom prst="rect">
            <a:avLst/>
          </a:prstGeom>
          <a:solidFill>
            <a:srgbClr val="FF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Escherichia coli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Streptokokken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Lactobazillen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Veillonella</a:t>
            </a:r>
          </a:p>
        </p:txBody>
      </p:sp>
      <p:sp>
        <p:nvSpPr>
          <p:cNvPr id="60422" name="Rectangle 7">
            <a:extLst>
              <a:ext uri="{FF2B5EF4-FFF2-40B4-BE49-F238E27FC236}">
                <a16:creationId xmlns:a16="http://schemas.microsoft.com/office/drawing/2014/main" id="{92F8C14E-0FB7-46B6-B41F-4EFA769B8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86" y="4799013"/>
            <a:ext cx="1944964" cy="935037"/>
          </a:xfrm>
          <a:prstGeom prst="rect">
            <a:avLst/>
          </a:prstGeom>
          <a:solidFill>
            <a:srgbClr val="FF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Clostridium perfringens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Staphylococcus aureus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Proteus</a:t>
            </a: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Pseudomonas aeruginosa</a:t>
            </a:r>
          </a:p>
        </p:txBody>
      </p:sp>
      <p:sp>
        <p:nvSpPr>
          <p:cNvPr id="60423" name="Rectangle 8">
            <a:extLst>
              <a:ext uri="{FF2B5EF4-FFF2-40B4-BE49-F238E27FC236}">
                <a16:creationId xmlns:a16="http://schemas.microsoft.com/office/drawing/2014/main" id="{00A4171C-5256-4AAC-8BFC-BC0B0B221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1557338"/>
            <a:ext cx="2665412" cy="1439862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Förderlich für den Wirt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Vitaminsynthese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Proteinsynthese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Unterstützt Verdauung+Absorption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Verhindert Kolonialisierung mit pathogenen Keimen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Stimuliert die Immunreaktion</a:t>
            </a:r>
          </a:p>
        </p:txBody>
      </p:sp>
      <p:sp>
        <p:nvSpPr>
          <p:cNvPr id="60424" name="Rectangle 9">
            <a:extLst>
              <a:ext uri="{FF2B5EF4-FFF2-40B4-BE49-F238E27FC236}">
                <a16:creationId xmlns:a16="http://schemas.microsoft.com/office/drawing/2014/main" id="{08AC6572-7B39-456F-8D89-AE68A12E9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3214688"/>
            <a:ext cx="2665413" cy="935037"/>
          </a:xfrm>
          <a:prstGeom prst="rect">
            <a:avLst/>
          </a:prstGeom>
          <a:solidFill>
            <a:srgbClr val="FFCC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Schädlich für den Wirt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Intestinaler Eiweissabbau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(NH3, H2S, Amine, Phenole, Indole)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Carcinogene, Co-Carcinogene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Toxine</a:t>
            </a:r>
          </a:p>
        </p:txBody>
      </p:sp>
      <p:sp>
        <p:nvSpPr>
          <p:cNvPr id="60425" name="Rectangle 10">
            <a:extLst>
              <a:ext uri="{FF2B5EF4-FFF2-40B4-BE49-F238E27FC236}">
                <a16:creationId xmlns:a16="http://schemas.microsoft.com/office/drawing/2014/main" id="{20FE7768-5977-4B88-BA8E-F8229CD8F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2090738"/>
            <a:ext cx="1800225" cy="360362"/>
          </a:xfrm>
          <a:prstGeom prst="rect">
            <a:avLst/>
          </a:prstGeom>
          <a:solidFill>
            <a:srgbClr val="CCFFCC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gesundheitsfördernd</a:t>
            </a:r>
          </a:p>
        </p:txBody>
      </p:sp>
      <p:sp>
        <p:nvSpPr>
          <p:cNvPr id="60426" name="Rectangle 11">
            <a:extLst>
              <a:ext uri="{FF2B5EF4-FFF2-40B4-BE49-F238E27FC236}">
                <a16:creationId xmlns:a16="http://schemas.microsoft.com/office/drawing/2014/main" id="{2C761BEE-13E7-474E-8A85-E8558621F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2638425"/>
            <a:ext cx="2665413" cy="1943100"/>
          </a:xfrm>
          <a:prstGeom prst="rect">
            <a:avLst/>
          </a:prstGeom>
          <a:solidFill>
            <a:srgbClr val="FFCC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Durchfall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Verstopfung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Wachstummshemmung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Leberkoma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Hypercholesterinämie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Bluthochdruck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Autoimmunerkrankungen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Krebs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Leberfunktionsstörungen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Unterdrückung der Immunreaktion</a:t>
            </a:r>
          </a:p>
        </p:txBody>
      </p:sp>
      <p:sp>
        <p:nvSpPr>
          <p:cNvPr id="60427" name="Rectangle 12">
            <a:extLst>
              <a:ext uri="{FF2B5EF4-FFF2-40B4-BE49-F238E27FC236}">
                <a16:creationId xmlns:a16="http://schemas.microsoft.com/office/drawing/2014/main" id="{56D08922-B338-4D33-BF3E-4D0000BC4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7275" y="5086350"/>
            <a:ext cx="1728788" cy="358775"/>
          </a:xfrm>
          <a:prstGeom prst="rect">
            <a:avLst/>
          </a:prstGeom>
          <a:solidFill>
            <a:srgbClr val="FFCC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gesundheitsschädlich</a:t>
            </a:r>
          </a:p>
        </p:txBody>
      </p:sp>
      <p:sp>
        <p:nvSpPr>
          <p:cNvPr id="60428" name="Rectangle 13">
            <a:extLst>
              <a:ext uri="{FF2B5EF4-FFF2-40B4-BE49-F238E27FC236}">
                <a16:creationId xmlns:a16="http://schemas.microsoft.com/office/drawing/2014/main" id="{454C7D7B-4875-4339-8465-FAB7E7EC6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4654550"/>
            <a:ext cx="2665412" cy="1366838"/>
          </a:xfrm>
          <a:prstGeom prst="rect">
            <a:avLst/>
          </a:prstGeom>
          <a:solidFill>
            <a:srgbClr val="FFCC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Durchfall, Leberkoma, Harnwegsinfektionen, Perniziöse Anämie, Meningitis, Leberabszess, Lungenabszess, Vaginitis, Endometritis, Sekundärschäden nach Röntgen- oder anderer Bestrahlungen</a:t>
            </a:r>
          </a:p>
        </p:txBody>
      </p:sp>
      <p:sp>
        <p:nvSpPr>
          <p:cNvPr id="60429" name="Rectangle 14">
            <a:extLst>
              <a:ext uri="{FF2B5EF4-FFF2-40B4-BE49-F238E27FC236}">
                <a16:creationId xmlns:a16="http://schemas.microsoft.com/office/drawing/2014/main" id="{26C4D3D4-06DF-42B0-8AE2-4ACCB6618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6096001"/>
            <a:ext cx="8426450" cy="242888"/>
          </a:xfrm>
          <a:prstGeom prst="rect">
            <a:avLst/>
          </a:prstGeom>
          <a:solidFill>
            <a:srgbClr val="FFCC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Stressor, Antibiotika, Steroide, Immunsuppressiva etc., Strahlentherapie, Alter, Operationen	</a:t>
            </a:r>
          </a:p>
        </p:txBody>
      </p:sp>
      <p:sp>
        <p:nvSpPr>
          <p:cNvPr id="60430" name="Rectangle 15">
            <a:extLst>
              <a:ext uri="{FF2B5EF4-FFF2-40B4-BE49-F238E27FC236}">
                <a16:creationId xmlns:a16="http://schemas.microsoft.com/office/drawing/2014/main" id="{5DECBB16-3BB5-4BDB-90C7-31437E6F0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196975"/>
            <a:ext cx="16557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Zusammensetzung</a:t>
            </a:r>
          </a:p>
        </p:txBody>
      </p:sp>
      <p:sp>
        <p:nvSpPr>
          <p:cNvPr id="60431" name="Rectangle 16">
            <a:extLst>
              <a:ext uri="{FF2B5EF4-FFF2-40B4-BE49-F238E27FC236}">
                <a16:creationId xmlns:a16="http://schemas.microsoft.com/office/drawing/2014/main" id="{1FCFC90C-B0F7-409A-A5F5-9CDC2B009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075" y="1196975"/>
            <a:ext cx="1511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Funktion</a:t>
            </a:r>
          </a:p>
        </p:txBody>
      </p:sp>
      <p:sp>
        <p:nvSpPr>
          <p:cNvPr id="60432" name="Rectangle 17">
            <a:extLst>
              <a:ext uri="{FF2B5EF4-FFF2-40B4-BE49-F238E27FC236}">
                <a16:creationId xmlns:a16="http://schemas.microsoft.com/office/drawing/2014/main" id="{E31ACCA9-470C-4ED8-9936-B340F560F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1196975"/>
            <a:ext cx="1511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Einfluss auf Wirt</a:t>
            </a:r>
          </a:p>
        </p:txBody>
      </p:sp>
      <p:sp>
        <p:nvSpPr>
          <p:cNvPr id="60433" name="Line 18">
            <a:extLst>
              <a:ext uri="{FF2B5EF4-FFF2-40B4-BE49-F238E27FC236}">
                <a16:creationId xmlns:a16="http://schemas.microsoft.com/office/drawing/2014/main" id="{92965BDC-0AF9-417C-8388-A1B0FE353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6638" y="2278063"/>
            <a:ext cx="217487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34" name="Line 19">
            <a:extLst>
              <a:ext uri="{FF2B5EF4-FFF2-40B4-BE49-F238E27FC236}">
                <a16:creationId xmlns:a16="http://schemas.microsoft.com/office/drawing/2014/main" id="{309FA997-F1A9-4C1C-AFEF-A7539D62A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6638" y="3646488"/>
            <a:ext cx="2174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35" name="Line 20">
            <a:extLst>
              <a:ext uri="{FF2B5EF4-FFF2-40B4-BE49-F238E27FC236}">
                <a16:creationId xmlns:a16="http://schemas.microsoft.com/office/drawing/2014/main" id="{C0FC2467-A760-47D4-B413-BDC969302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6063" y="5229225"/>
            <a:ext cx="10080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36" name="Line 21">
            <a:extLst>
              <a:ext uri="{FF2B5EF4-FFF2-40B4-BE49-F238E27FC236}">
                <a16:creationId xmlns:a16="http://schemas.microsoft.com/office/drawing/2014/main" id="{E259DA46-D874-46BE-9517-3A837CADEA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9950" y="5446713"/>
            <a:ext cx="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37" name="Text Box 22">
            <a:extLst>
              <a:ext uri="{FF2B5EF4-FFF2-40B4-BE49-F238E27FC236}">
                <a16:creationId xmlns:a16="http://schemas.microsoft.com/office/drawing/2014/main" id="{8F847A87-CBAB-4600-B776-43755115958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274915" y="4754563"/>
            <a:ext cx="369332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Pathogenität</a:t>
            </a:r>
            <a:endParaRPr lang="de-DE" altLang="de-DE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38" name="Text Box 23">
            <a:extLst>
              <a:ext uri="{FF2B5EF4-FFF2-40B4-BE49-F238E27FC236}">
                <a16:creationId xmlns:a16="http://schemas.microsoft.com/office/drawing/2014/main" id="{81E51838-017D-4F0E-94BD-34BBC432043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276503" y="1582738"/>
            <a:ext cx="36933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Symbiose</a:t>
            </a:r>
            <a:endParaRPr lang="de-DE" altLang="de-DE" sz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39" name="Line 24">
            <a:extLst>
              <a:ext uri="{FF2B5EF4-FFF2-40B4-BE49-F238E27FC236}">
                <a16:creationId xmlns:a16="http://schemas.microsoft.com/office/drawing/2014/main" id="{7F722E68-6EBE-4798-920C-8F9916A8A9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488" y="2493963"/>
            <a:ext cx="0" cy="647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40" name="Line 25">
            <a:extLst>
              <a:ext uri="{FF2B5EF4-FFF2-40B4-BE49-F238E27FC236}">
                <a16:creationId xmlns:a16="http://schemas.microsoft.com/office/drawing/2014/main" id="{4C058A6F-A8C3-46E4-93D8-636B3454E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8" y="4206875"/>
            <a:ext cx="0" cy="5762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41" name="Line 26">
            <a:extLst>
              <a:ext uri="{FF2B5EF4-FFF2-40B4-BE49-F238E27FC236}">
                <a16:creationId xmlns:a16="http://schemas.microsoft.com/office/drawing/2014/main" id="{6022FBA8-F997-4D3F-A770-4A5BA6CB8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5013325"/>
            <a:ext cx="9366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42" name="Line 27">
            <a:extLst>
              <a:ext uri="{FF2B5EF4-FFF2-40B4-BE49-F238E27FC236}">
                <a16:creationId xmlns:a16="http://schemas.microsoft.com/office/drawing/2014/main" id="{301F0D2F-DEBF-49BD-BD3A-4A27A4E7B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5157788"/>
            <a:ext cx="936625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43" name="Line 28">
            <a:extLst>
              <a:ext uri="{FF2B5EF4-FFF2-40B4-BE49-F238E27FC236}">
                <a16:creationId xmlns:a16="http://schemas.microsoft.com/office/drawing/2014/main" id="{D4A3C891-3341-48C4-88F7-13DFAEE23A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5229225"/>
            <a:ext cx="9366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44" name="Line 29">
            <a:extLst>
              <a:ext uri="{FF2B5EF4-FFF2-40B4-BE49-F238E27FC236}">
                <a16:creationId xmlns:a16="http://schemas.microsoft.com/office/drawing/2014/main" id="{F268E1BA-15E8-405C-99EB-25BD4E2A14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5229225"/>
            <a:ext cx="9366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45" name="Line 30">
            <a:extLst>
              <a:ext uri="{FF2B5EF4-FFF2-40B4-BE49-F238E27FC236}">
                <a16:creationId xmlns:a16="http://schemas.microsoft.com/office/drawing/2014/main" id="{FEE6B643-9EB0-43A6-99B2-D64899AC6D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4078288"/>
            <a:ext cx="7921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46" name="Line 31">
            <a:extLst>
              <a:ext uri="{FF2B5EF4-FFF2-40B4-BE49-F238E27FC236}">
                <a16:creationId xmlns:a16="http://schemas.microsoft.com/office/drawing/2014/main" id="{1667385C-5949-49B9-B6E9-105E6B59D6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4078288"/>
            <a:ext cx="7921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47" name="Line 32">
            <a:extLst>
              <a:ext uri="{FF2B5EF4-FFF2-40B4-BE49-F238E27FC236}">
                <a16:creationId xmlns:a16="http://schemas.microsoft.com/office/drawing/2014/main" id="{2BBA0289-E1CB-4580-B1D6-34DE359540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4078288"/>
            <a:ext cx="792163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48" name="Line 33">
            <a:extLst>
              <a:ext uri="{FF2B5EF4-FFF2-40B4-BE49-F238E27FC236}">
                <a16:creationId xmlns:a16="http://schemas.microsoft.com/office/drawing/2014/main" id="{330F2858-20A1-4355-A677-DE345294DC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4078288"/>
            <a:ext cx="792163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49" name="Line 34">
            <a:extLst>
              <a:ext uri="{FF2B5EF4-FFF2-40B4-BE49-F238E27FC236}">
                <a16:creationId xmlns:a16="http://schemas.microsoft.com/office/drawing/2014/main" id="{4DC3EEF2-7FE3-43F7-A641-DCB1C10386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3502025"/>
            <a:ext cx="792163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50" name="Line 35">
            <a:extLst>
              <a:ext uri="{FF2B5EF4-FFF2-40B4-BE49-F238E27FC236}">
                <a16:creationId xmlns:a16="http://schemas.microsoft.com/office/drawing/2014/main" id="{107F3C90-DAFE-482E-8BBD-3345EEE12A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3862388"/>
            <a:ext cx="79216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51" name="Line 36">
            <a:extLst>
              <a:ext uri="{FF2B5EF4-FFF2-40B4-BE49-F238E27FC236}">
                <a16:creationId xmlns:a16="http://schemas.microsoft.com/office/drawing/2014/main" id="{9BDF3FDB-67A6-4443-B341-FC1C320AEE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2420938"/>
            <a:ext cx="7921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52" name="Line 37">
            <a:extLst>
              <a:ext uri="{FF2B5EF4-FFF2-40B4-BE49-F238E27FC236}">
                <a16:creationId xmlns:a16="http://schemas.microsoft.com/office/drawing/2014/main" id="{C9885B3C-4701-489C-9537-1B9D38BBF6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2854325"/>
            <a:ext cx="7921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53" name="Line 38">
            <a:extLst>
              <a:ext uri="{FF2B5EF4-FFF2-40B4-BE49-F238E27FC236}">
                <a16:creationId xmlns:a16="http://schemas.microsoft.com/office/drawing/2014/main" id="{E4A17A79-8447-4E9E-9932-AFF90B72C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3573463"/>
            <a:ext cx="936625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54" name="Line 39">
            <a:extLst>
              <a:ext uri="{FF2B5EF4-FFF2-40B4-BE49-F238E27FC236}">
                <a16:creationId xmlns:a16="http://schemas.microsoft.com/office/drawing/2014/main" id="{669F9D60-64C3-42B5-8B18-6E688B77C6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3429000"/>
            <a:ext cx="936625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55" name="Line 40">
            <a:extLst>
              <a:ext uri="{FF2B5EF4-FFF2-40B4-BE49-F238E27FC236}">
                <a16:creationId xmlns:a16="http://schemas.microsoft.com/office/drawing/2014/main" id="{0687B29E-DF98-4740-AB00-79BA142610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2420938"/>
            <a:ext cx="792163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56" name="Line 41">
            <a:extLst>
              <a:ext uri="{FF2B5EF4-FFF2-40B4-BE49-F238E27FC236}">
                <a16:creationId xmlns:a16="http://schemas.microsoft.com/office/drawing/2014/main" id="{F83BC4C2-B153-456B-ADC3-689750AD9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3429000"/>
            <a:ext cx="792163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57" name="Line 42">
            <a:extLst>
              <a:ext uri="{FF2B5EF4-FFF2-40B4-BE49-F238E27FC236}">
                <a16:creationId xmlns:a16="http://schemas.microsoft.com/office/drawing/2014/main" id="{21E033EF-23A7-49D5-89D4-97D16C4BE8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3429000"/>
            <a:ext cx="792163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58" name="Line 43">
            <a:extLst>
              <a:ext uri="{FF2B5EF4-FFF2-40B4-BE49-F238E27FC236}">
                <a16:creationId xmlns:a16="http://schemas.microsoft.com/office/drawing/2014/main" id="{FF34D8A6-090A-4CC4-9242-85DFD12ACA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3429000"/>
            <a:ext cx="7921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59" name="Line 44">
            <a:extLst>
              <a:ext uri="{FF2B5EF4-FFF2-40B4-BE49-F238E27FC236}">
                <a16:creationId xmlns:a16="http://schemas.microsoft.com/office/drawing/2014/main" id="{0C272706-7993-470A-B861-1DA7BF25A5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2278063"/>
            <a:ext cx="7921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60" name="Line 45">
            <a:extLst>
              <a:ext uri="{FF2B5EF4-FFF2-40B4-BE49-F238E27FC236}">
                <a16:creationId xmlns:a16="http://schemas.microsoft.com/office/drawing/2014/main" id="{E504B9CA-57A7-4C91-A7D6-4C8386F324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22780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61" name="Line 46">
            <a:extLst>
              <a:ext uri="{FF2B5EF4-FFF2-40B4-BE49-F238E27FC236}">
                <a16:creationId xmlns:a16="http://schemas.microsoft.com/office/drawing/2014/main" id="{C85400AF-F9D7-48EB-B2F0-EF7216614D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0650" y="1917700"/>
            <a:ext cx="7921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62" name="Line 47">
            <a:extLst>
              <a:ext uri="{FF2B5EF4-FFF2-40B4-BE49-F238E27FC236}">
                <a16:creationId xmlns:a16="http://schemas.microsoft.com/office/drawing/2014/main" id="{5937CBD2-20FF-4246-972A-AD0B5B496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2278063"/>
            <a:ext cx="7921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63" name="Line 48">
            <a:extLst>
              <a:ext uri="{FF2B5EF4-FFF2-40B4-BE49-F238E27FC236}">
                <a16:creationId xmlns:a16="http://schemas.microsoft.com/office/drawing/2014/main" id="{944D3BE4-EAE9-48C3-BCF0-0D0D8D8E31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2133600"/>
            <a:ext cx="936625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64" name="Line 49">
            <a:extLst>
              <a:ext uri="{FF2B5EF4-FFF2-40B4-BE49-F238E27FC236}">
                <a16:creationId xmlns:a16="http://schemas.microsoft.com/office/drawing/2014/main" id="{364DF8C3-9230-4839-8976-750A6B183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2133600"/>
            <a:ext cx="792163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65" name="Line 50">
            <a:extLst>
              <a:ext uri="{FF2B5EF4-FFF2-40B4-BE49-F238E27FC236}">
                <a16:creationId xmlns:a16="http://schemas.microsoft.com/office/drawing/2014/main" id="{166C825F-F0E0-494F-A895-D5AA2B2A17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2133600"/>
            <a:ext cx="7921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66" name="Line 51">
            <a:extLst>
              <a:ext uri="{FF2B5EF4-FFF2-40B4-BE49-F238E27FC236}">
                <a16:creationId xmlns:a16="http://schemas.microsoft.com/office/drawing/2014/main" id="{DD45B8AC-923B-41F7-B446-ACC3D8C6C8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1917700"/>
            <a:ext cx="7921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67" name="Line 52">
            <a:extLst>
              <a:ext uri="{FF2B5EF4-FFF2-40B4-BE49-F238E27FC236}">
                <a16:creationId xmlns:a16="http://schemas.microsoft.com/office/drawing/2014/main" id="{0EF7346F-1C12-4021-90EC-747BEDE6CE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1773238"/>
            <a:ext cx="936625" cy="34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68" name="Line 53">
            <a:extLst>
              <a:ext uri="{FF2B5EF4-FFF2-40B4-BE49-F238E27FC236}">
                <a16:creationId xmlns:a16="http://schemas.microsoft.com/office/drawing/2014/main" id="{026EE5FD-F287-4C2B-AFBD-453DB6F68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1773238"/>
            <a:ext cx="792163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69" name="Line 54">
            <a:extLst>
              <a:ext uri="{FF2B5EF4-FFF2-40B4-BE49-F238E27FC236}">
                <a16:creationId xmlns:a16="http://schemas.microsoft.com/office/drawing/2014/main" id="{452EBA62-6D59-4C1A-BAE4-820F360B0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1773238"/>
            <a:ext cx="7921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70" name="Line 55">
            <a:extLst>
              <a:ext uri="{FF2B5EF4-FFF2-40B4-BE49-F238E27FC236}">
                <a16:creationId xmlns:a16="http://schemas.microsoft.com/office/drawing/2014/main" id="{E9284309-E2AB-4976-A24F-FD6933642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1773238"/>
            <a:ext cx="7921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71" name="Line 56">
            <a:extLst>
              <a:ext uri="{FF2B5EF4-FFF2-40B4-BE49-F238E27FC236}">
                <a16:creationId xmlns:a16="http://schemas.microsoft.com/office/drawing/2014/main" id="{A1408070-E149-488D-AF33-9BAF641D7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0650" y="1773238"/>
            <a:ext cx="7921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72" name="Text Box 57">
            <a:extLst>
              <a:ext uri="{FF2B5EF4-FFF2-40B4-BE49-F238E27FC236}">
                <a16:creationId xmlns:a16="http://schemas.microsoft.com/office/drawing/2014/main" id="{B66B110E-1766-4C1A-B853-6241760D1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493963"/>
            <a:ext cx="742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de-CH" altLang="de-DE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-10</a:t>
            </a:r>
            <a:r>
              <a:rPr lang="de-CH" altLang="de-DE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de-DE" altLang="de-DE" sz="1200" baseline="30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73" name="Text Box 58">
            <a:extLst>
              <a:ext uri="{FF2B5EF4-FFF2-40B4-BE49-F238E27FC236}">
                <a16:creationId xmlns:a16="http://schemas.microsoft.com/office/drawing/2014/main" id="{5C5DF53D-CA0B-4B43-9F78-5C101FF10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162425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de-CH" altLang="de-DE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-10</a:t>
            </a:r>
            <a:r>
              <a:rPr lang="de-CH" altLang="de-DE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de-DE" altLang="de-DE" sz="1200" baseline="30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74" name="Text Box 59">
            <a:extLst>
              <a:ext uri="{FF2B5EF4-FFF2-40B4-BE49-F238E27FC236}">
                <a16:creationId xmlns:a16="http://schemas.microsoft.com/office/drawing/2014/main" id="{38F55102-F2FC-478B-B395-2AB0FDEE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5734050"/>
            <a:ext cx="863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0-10</a:t>
            </a:r>
            <a:r>
              <a:rPr lang="de-CH" altLang="de-DE" sz="1200" baseline="30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de-DE" altLang="de-DE" sz="1200" baseline="30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14FC404-B535-A951-247F-4572FBC63AD9}"/>
              </a:ext>
            </a:extLst>
          </p:cNvPr>
          <p:cNvSpPr txBox="1"/>
          <p:nvPr/>
        </p:nvSpPr>
        <p:spPr>
          <a:xfrm>
            <a:off x="3563146" y="6367742"/>
            <a:ext cx="20177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Graphik: Dr. med. Jürg Eichhorn</a:t>
            </a:r>
            <a:endParaRPr lang="de-CH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rm 59393">
            <a:extLst>
              <a:ext uri="{FF2B5EF4-FFF2-40B4-BE49-F238E27FC236}">
                <a16:creationId xmlns:a16="http://schemas.microsoft.com/office/drawing/2014/main" id="{4521631B-4C7A-4E1B-BB3D-D5BFFEB22C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Säugling: Darmflora noch nicht entwickelt</a:t>
            </a:r>
          </a:p>
        </p:txBody>
      </p:sp>
      <p:sp>
        <p:nvSpPr>
          <p:cNvPr id="61443" name="Form 59394">
            <a:extLst>
              <a:ext uri="{FF2B5EF4-FFF2-40B4-BE49-F238E27FC236}">
                <a16:creationId xmlns:a16="http://schemas.microsoft.com/office/drawing/2014/main" id="{AF50BA9A-E6C3-4FEB-8D63-19D785DA88D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Fülle und Komplexität potentieller Antigene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DE" altLang="de-DE" sz="1600" dirty="0"/>
              <a:t>  Stillen</a:t>
            </a:r>
          </a:p>
          <a:p>
            <a:pPr marL="0" indent="0"/>
            <a:r>
              <a:rPr lang="de-DE" altLang="de-DE" sz="1600" dirty="0"/>
              <a:t>  Sinnvolle Hygiene</a:t>
            </a:r>
          </a:p>
          <a:p>
            <a:pPr marL="0" indent="0"/>
            <a:r>
              <a:rPr lang="de-DE" altLang="de-DE" sz="1600" dirty="0"/>
              <a:t>  Später und langsamer Kostaufbau mit Fremdkost</a:t>
            </a:r>
          </a:p>
          <a:p>
            <a:pPr marL="0" indent="0"/>
            <a:r>
              <a:rPr lang="de-DE" altLang="de-DE" sz="1600" dirty="0"/>
              <a:t>  Ziel: Ausgewogene Mikroflora, schützende sIgA-Barriere an den Schleimhäuten</a:t>
            </a:r>
            <a:br>
              <a:rPr lang="de-DE" altLang="de-DE" sz="1600" dirty="0"/>
            </a:br>
            <a:br>
              <a:rPr lang="de-DE" altLang="de-DE" sz="1600" dirty="0"/>
            </a:br>
            <a:r>
              <a:rPr lang="de-DE" altLang="de-DE" sz="1600" b="1" dirty="0"/>
              <a:t>Gravierende Störungen in der Perinatalperiode:</a:t>
            </a:r>
          </a:p>
          <a:p>
            <a:pPr marL="0" indent="0"/>
            <a:r>
              <a:rPr lang="de-DE" altLang="de-DE" sz="1600" dirty="0"/>
              <a:t>  Sectio, fehlende Muttermilchernährung, prä- oder postpartale Antibiose, schwere,    </a:t>
            </a:r>
            <a:br>
              <a:rPr lang="de-DE" altLang="de-DE" sz="1600" dirty="0"/>
            </a:br>
            <a:r>
              <a:rPr lang="de-DE" altLang="de-DE" sz="1600" dirty="0"/>
              <a:t>    enterale Infekte</a:t>
            </a:r>
            <a:br>
              <a:rPr lang="de-DE" altLang="de-DE" sz="1600" dirty="0"/>
            </a:br>
            <a:br>
              <a:rPr lang="de-DE" altLang="de-DE" sz="1600" dirty="0"/>
            </a:br>
            <a:r>
              <a:rPr lang="de-DE" altLang="de-DE" sz="1600" b="1" dirty="0"/>
              <a:t>Folgen:</a:t>
            </a:r>
          </a:p>
          <a:p>
            <a:pPr marL="0" indent="0"/>
            <a:r>
              <a:rPr lang="de-DE" altLang="de-DE" sz="1600" dirty="0"/>
              <a:t>  Verdauungsstörungen, 3-Monatskoliken, erhöhte Infektanfälligkeit und </a:t>
            </a:r>
            <a:br>
              <a:rPr lang="de-DE" altLang="de-DE" sz="1600" dirty="0"/>
            </a:br>
            <a:r>
              <a:rPr lang="de-DE" altLang="de-DE" sz="1600" dirty="0"/>
              <a:t>    Allergiebereitschaft, zunehmende Ekzemneigung</a:t>
            </a:r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/>
          </a:p>
        </p:txBody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B9A09F9D-6888-4809-8118-20C0532B3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6224588"/>
            <a:ext cx="6196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Grenzflächen – AMT – Arbeitskreis für mikrobiologische Therapie e.V. , Herborn, 2004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Die Fäulnisdyspepsie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Die Fäulnisdyspepsie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Eine meist chronische Verdauungsstörung mit Zunahme der Fäulnisprozesse im Dünn- und     </a:t>
            </a:r>
            <a:br>
              <a:rPr lang="de-CH" sz="1600" dirty="0"/>
            </a:br>
            <a:r>
              <a:rPr lang="de-CH" sz="1600" dirty="0"/>
              <a:t>    v.a. Dickdarm infolge mangelhafter: Eiweissverdauung (z.B. bei Enzymmangel) </a:t>
            </a:r>
            <a:br>
              <a:rPr lang="de-CH" sz="1600" dirty="0"/>
            </a:br>
            <a:r>
              <a:rPr lang="de-CH" sz="1600" dirty="0"/>
              <a:t>                                                                     Übermässigem Eiweissangebot</a:t>
            </a:r>
            <a:br>
              <a:rPr lang="de-CH" sz="1600" dirty="0"/>
            </a:br>
            <a:r>
              <a:rPr lang="de-CH" sz="1600" dirty="0"/>
              <a:t>                                                                     </a:t>
            </a:r>
            <a:br>
              <a:rPr lang="de-CH" sz="1600" dirty="0"/>
            </a:br>
            <a:endParaRPr lang="de-CH" sz="1600" dirty="0"/>
          </a:p>
          <a:p>
            <a:pPr marL="0" indent="0"/>
            <a:r>
              <a:rPr lang="de-CH" sz="1600" dirty="0"/>
              <a:t>  Wird u.a. begünstigt durch krankhaft aktivierte entsprechende Darmflora, fehlende </a:t>
            </a:r>
            <a:br>
              <a:rPr lang="de-CH" sz="1600" dirty="0"/>
            </a:br>
            <a:r>
              <a:rPr lang="de-CH" sz="1600" dirty="0"/>
              <a:t>    peptische Verdauung, entzündlichen Darmprozess, Tumoren mit verstärkter </a:t>
            </a:r>
            <a:br>
              <a:rPr lang="de-CH" sz="1600" dirty="0"/>
            </a:br>
            <a:r>
              <a:rPr lang="de-CH" sz="1600" dirty="0"/>
              <a:t>    eiweissreicher Sekretion</a:t>
            </a:r>
            <a:br>
              <a:rPr lang="de-CH" sz="1600" dirty="0"/>
            </a:br>
            <a:endParaRPr lang="de-CH" sz="1600" dirty="0"/>
          </a:p>
          <a:p>
            <a:pPr marL="0" indent="0"/>
            <a:r>
              <a:rPr lang="de-CH" sz="1600" dirty="0"/>
              <a:t>  Symptome: vermehrte Peristaltik, Durchfälle, Fäulnisstühle</a:t>
            </a: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6792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Die Fäulnis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Stinkende, klebrige Stühle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Vorwiegend durch Fäulnisbakterien verursachte anoxidative Spaltung stickstoffhaltiger </a:t>
            </a:r>
            <a:br>
              <a:rPr lang="de-CH" sz="1600" dirty="0"/>
            </a:br>
            <a:r>
              <a:rPr lang="de-CH" sz="1600" dirty="0"/>
              <a:t>    organischer Substanzen (v.a. als Eiweissfäulnis) unter Bildung von z.T. übelriechenden </a:t>
            </a:r>
            <a:br>
              <a:rPr lang="de-CH" sz="1600" dirty="0"/>
            </a:br>
            <a:r>
              <a:rPr lang="de-CH" sz="1600" dirty="0"/>
              <a:t>    Gasen und Zwischenprodukten (z.B. Kohlendioxid, Schwefelwasserstoff, Ammoniak bzw. </a:t>
            </a:r>
            <a:br>
              <a:rPr lang="de-CH" sz="1600" dirty="0"/>
            </a:br>
            <a:r>
              <a:rPr lang="de-CH" sz="1600" dirty="0"/>
              <a:t>    Indol, Skatol) </a:t>
            </a:r>
            <a:br>
              <a:rPr lang="de-CH" sz="1600" dirty="0"/>
            </a:br>
            <a:endParaRPr lang="de-CH" sz="1600" dirty="0"/>
          </a:p>
          <a:p>
            <a:pPr marL="0" indent="0"/>
            <a:r>
              <a:rPr lang="de-CH" sz="1600" dirty="0"/>
              <a:t>  Biologisch im Darm (in den Fäzes)</a:t>
            </a:r>
            <a:br>
              <a:rPr lang="de-CH" sz="1600" dirty="0"/>
            </a:br>
            <a:endParaRPr lang="de-CH" sz="1600" dirty="0"/>
          </a:p>
          <a:p>
            <a:pPr marL="0" indent="0"/>
            <a:r>
              <a:rPr lang="de-CH" sz="1600" dirty="0"/>
              <a:t>  Vermehrt bei Fäulnisdyspepsie: Verwesung</a:t>
            </a: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720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rm 59393">
            <a:extLst>
              <a:ext uri="{FF2B5EF4-FFF2-40B4-BE49-F238E27FC236}">
                <a16:creationId xmlns:a16="http://schemas.microsoft.com/office/drawing/2014/main" id="{A7AE8DEB-7F65-40B4-83EA-8BC59A6159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Grenzflächen: Haut und Schleimhäute</a:t>
            </a:r>
          </a:p>
        </p:txBody>
      </p:sp>
      <p:sp>
        <p:nvSpPr>
          <p:cNvPr id="49155" name="Form 59394">
            <a:extLst>
              <a:ext uri="{FF2B5EF4-FFF2-40B4-BE49-F238E27FC236}">
                <a16:creationId xmlns:a16="http://schemas.microsoft.com/office/drawing/2014/main" id="{4416B906-6B4A-4B77-88AA-FB7E79F84F6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507038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Der Intestinaltrakt ist die Wiege des Immunsystems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DE" altLang="de-DE" sz="1600" dirty="0"/>
              <a:t>  </a:t>
            </a:r>
            <a:r>
              <a:rPr lang="de-CH" altLang="de-DE" sz="1600" dirty="0"/>
              <a:t>Fast alle Grenzflächen sind von Mikroorganismen besiedelt</a:t>
            </a:r>
          </a:p>
          <a:p>
            <a:pPr marL="0" indent="0"/>
            <a:r>
              <a:rPr lang="de-CH" altLang="de-DE" sz="1600" dirty="0"/>
              <a:t>  Training des Immunsystems: Immunmodulation</a:t>
            </a:r>
          </a:p>
          <a:p>
            <a:pPr marL="0" indent="0"/>
            <a:r>
              <a:rPr lang="de-CH" altLang="de-DE" sz="1600" dirty="0"/>
              <a:t>  Barriere zur Abwehr von Fremdstrukturen</a:t>
            </a:r>
          </a:p>
          <a:p>
            <a:pPr marL="0" indent="0"/>
            <a:r>
              <a:rPr lang="de-CH" altLang="de-DE" sz="1600" dirty="0"/>
              <a:t>  Der Intestinaltrakt ist die Wiege des Immunsystems</a:t>
            </a:r>
          </a:p>
          <a:p>
            <a:pPr marL="0" indent="0"/>
            <a:r>
              <a:rPr lang="de-CH" altLang="de-DE" sz="1600" dirty="0"/>
              <a:t>  Über 100 Billionen Mikroben, 160 Arten (ca. 2 kg!)</a:t>
            </a:r>
            <a:br>
              <a:rPr lang="de-CH" altLang="de-DE" sz="1600" dirty="0"/>
            </a:br>
            <a:br>
              <a:rPr lang="de-CH" altLang="de-DE" sz="1600" dirty="0"/>
            </a:br>
            <a:endParaRPr lang="de-CH" altLang="de-DE" sz="1600" b="1" dirty="0"/>
          </a:p>
          <a:p>
            <a:pPr marL="0" indent="0"/>
            <a:endParaRPr lang="de-CH" altLang="de-DE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Die Gärungsdyspepsie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Blähbauch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Verdauungsstörung, die durch flüssige Stühle, aufgetriebenen Leib  und Schmerzen    </a:t>
            </a:r>
            <a:br>
              <a:rPr lang="de-DE" sz="1600" dirty="0"/>
            </a:br>
            <a:r>
              <a:rPr lang="de-DE" sz="1600" dirty="0"/>
              <a:t>    gekennzeichnet ist. Sie entsteht besonders nach dem Genuss von gärenden Speisen (zu </a:t>
            </a:r>
            <a:br>
              <a:rPr lang="de-DE" sz="1600" dirty="0"/>
            </a:br>
            <a:r>
              <a:rPr lang="de-DE" sz="1600" dirty="0"/>
              <a:t>    viel Obst, Most, Hefe usw.)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Die Kohlenhydrate dieser Speisen gelangen bei ungenügender Verdauung im Dünndarm </a:t>
            </a:r>
            <a:br>
              <a:rPr lang="de-DE" sz="1600" dirty="0"/>
            </a:br>
            <a:r>
              <a:rPr lang="de-DE" sz="1600" dirty="0"/>
              <a:t>    unaufgeschlossen in den Dickdarm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Dort spalten sie Bakterien in Stoffe auf, die den Darm reizen und seine Bewegungen </a:t>
            </a:r>
            <a:br>
              <a:rPr lang="de-DE" sz="1600" dirty="0"/>
            </a:br>
            <a:r>
              <a:rPr lang="de-DE" sz="1600" dirty="0"/>
              <a:t>    beschleunigen 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Symptome: 	Blähbauch (Meteorismus)</a:t>
            </a:r>
            <a:br>
              <a:rPr lang="de-DE" sz="1600" dirty="0"/>
            </a:br>
            <a:r>
              <a:rPr lang="de-DE" sz="1600" dirty="0"/>
              <a:t>                          	Windabgang (Flatulenz)</a:t>
            </a:r>
            <a:br>
              <a:rPr lang="de-DE" sz="1600" dirty="0"/>
            </a:br>
            <a:r>
              <a:rPr lang="de-DE" sz="1600" dirty="0"/>
              <a:t>                          	Dünnflüssig-schaumig Stühle</a:t>
            </a:r>
            <a:br>
              <a:rPr lang="de-DE" sz="1600" dirty="0"/>
            </a:br>
            <a:r>
              <a:rPr lang="de-DE" sz="1600" dirty="0"/>
              <a:t>                          	Druck, Völlegefühl, Beklemmungen und Unbehagen, 	kolikartige Schmerzen,                </a:t>
            </a:r>
            <a:br>
              <a:rPr lang="de-DE" sz="1600" dirty="0"/>
            </a:br>
            <a:r>
              <a:rPr lang="de-DE" sz="1600" dirty="0"/>
              <a:t>                          Kollern im Leib, 	Pektanginöse und andere Herzbeschwerden 	</a:t>
            </a:r>
            <a:br>
              <a:rPr lang="de-DE" sz="1600" dirty="0"/>
            </a:br>
            <a:r>
              <a:rPr lang="de-DE" sz="1600" dirty="0"/>
              <a:t>                          (Roemheldscher Symptomenkomplex) </a:t>
            </a:r>
          </a:p>
          <a:p>
            <a:pPr marL="0" indent="0"/>
            <a:endParaRPr lang="de-DE" sz="1600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89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Gärung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Anaerober, i.w.S. auch aerober, enzymatischer Kohlenhydratabbau durch Mikroorganismen zu organischen, nicht vollständig oxidierte Endstufen 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Alkoholische Gärung: Abbau durch Hefen zu Äthanol u. CO2</a:t>
            </a:r>
            <a:br>
              <a:rPr lang="de-CH" sz="1600" dirty="0"/>
            </a:br>
            <a:endParaRPr lang="de-CH" sz="1600" dirty="0"/>
          </a:p>
          <a:p>
            <a:pPr marL="0" indent="0"/>
            <a:r>
              <a:rPr lang="de-CH" sz="1600" dirty="0"/>
              <a:t>  Milchsäuregärung:      Milchzuckerabbau durch Milchsäurebakterien zu                                           </a:t>
            </a:r>
            <a:br>
              <a:rPr lang="de-CH" sz="1600" dirty="0"/>
            </a:br>
            <a:r>
              <a:rPr lang="de-CH" sz="1600" dirty="0"/>
              <a:t>                                            Milchsäure</a:t>
            </a:r>
            <a:br>
              <a:rPr lang="de-CH" sz="1600" dirty="0"/>
            </a:br>
            <a:endParaRPr lang="de-CH" sz="1600" dirty="0"/>
          </a:p>
          <a:p>
            <a:pPr marL="0" indent="0"/>
            <a:r>
              <a:rPr lang="de-CH" sz="1600" dirty="0"/>
              <a:t>  Gemischte Gärung:     nach verschiedenen Stoffwechselschemata und mit verschiedenen </a:t>
            </a:r>
            <a:br>
              <a:rPr lang="de-CH" sz="1600" dirty="0"/>
            </a:br>
            <a:r>
              <a:rPr lang="de-CH" sz="1600" dirty="0"/>
              <a:t>                                            Endprodukten: </a:t>
            </a:r>
            <a:br>
              <a:rPr lang="de-CH" sz="1600" dirty="0"/>
            </a:br>
            <a:r>
              <a:rPr lang="de-CH" sz="1600" dirty="0"/>
              <a:t>                                            Butanol- u. Glycerin-, Essig-, Ameisen-, Propion-, Butter- u. </a:t>
            </a:r>
            <a:br>
              <a:rPr lang="de-CH" sz="1600" dirty="0"/>
            </a:br>
            <a:r>
              <a:rPr lang="de-CH" sz="1600" dirty="0"/>
              <a:t>                                            Zitronensäuregärung</a:t>
            </a:r>
            <a:br>
              <a:rPr lang="de-CH" sz="1600" dirty="0"/>
            </a:br>
            <a:endParaRPr lang="de-CH" sz="1600" dirty="0"/>
          </a:p>
          <a:p>
            <a:pPr marL="0" indent="0"/>
            <a:r>
              <a:rPr lang="de-CH" sz="1600" dirty="0"/>
              <a:t>  Im weitesten Sinne auch Abbau anderer Naturstoffe, z.B. Eiweiss: </a:t>
            </a:r>
            <a:br>
              <a:rPr lang="de-CH" sz="1600" dirty="0"/>
            </a:br>
            <a:r>
              <a:rPr lang="de-CH" sz="1600" dirty="0"/>
              <a:t>          anaerob durch Fäulnisbakterien mit Bildung von Methan oder Schwefelwasserstoff</a:t>
            </a:r>
          </a:p>
          <a:p>
            <a:pPr marL="0" indent="0"/>
            <a:endParaRPr lang="de-DE" sz="1600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5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Darmgase: 6 Ursachen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6 Ursachen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Verschluckte Luft </a:t>
            </a:r>
            <a:br>
              <a:rPr lang="de-CH" sz="1600" dirty="0"/>
            </a:br>
            <a:endParaRPr lang="de-CH" sz="1600" dirty="0"/>
          </a:p>
          <a:p>
            <a:pPr marL="0" indent="0"/>
            <a:r>
              <a:rPr lang="de-CH" sz="1600" dirty="0"/>
              <a:t>  CO2 aus H+ (Magen) und HCO- (Pankreas) </a:t>
            </a:r>
            <a:br>
              <a:rPr lang="de-CH" sz="1600" dirty="0"/>
            </a:br>
            <a:endParaRPr lang="de-CH" sz="1600" dirty="0"/>
          </a:p>
          <a:p>
            <a:pPr marL="0" indent="0"/>
            <a:r>
              <a:rPr lang="de-CH" sz="1600" dirty="0"/>
              <a:t>  Bakterieller Kohlenhydratabbau im Colon </a:t>
            </a:r>
            <a:br>
              <a:rPr lang="de-CH" sz="1600" dirty="0"/>
            </a:br>
            <a:endParaRPr lang="de-CH" sz="1600" dirty="0"/>
          </a:p>
          <a:p>
            <a:pPr marL="0" indent="0"/>
            <a:r>
              <a:rPr lang="de-CH" sz="1600" dirty="0"/>
              <a:t>  Gasdiffusion vom Blut in das Darmlumen </a:t>
            </a:r>
            <a:br>
              <a:rPr lang="de-CH" sz="1600" dirty="0"/>
            </a:br>
            <a:endParaRPr lang="de-CH" sz="1600" dirty="0"/>
          </a:p>
          <a:p>
            <a:pPr marL="0" indent="0"/>
            <a:r>
              <a:rPr lang="de-CH" sz="1600" dirty="0"/>
              <a:t>  Milchintoleranz, Sorbitintoleranz - Sorbit als Zuckerersatz häufig verwendet </a:t>
            </a:r>
            <a:br>
              <a:rPr lang="de-CH" sz="1600" dirty="0"/>
            </a:br>
            <a:endParaRPr lang="de-CH" sz="1600" dirty="0"/>
          </a:p>
          <a:p>
            <a:pPr marL="0" indent="0"/>
            <a:r>
              <a:rPr lang="de-CH" sz="1600" dirty="0"/>
              <a:t>  Behinderte Passage: V	erwachsungen</a:t>
            </a:r>
            <a:br>
              <a:rPr lang="de-CH" sz="1600" dirty="0"/>
            </a:br>
            <a:r>
              <a:rPr lang="de-CH" sz="1600" dirty="0"/>
              <a:t>			                                          Spastik bei irritablem Colon und starker 					Abknickung im Bereich der </a:t>
            </a:r>
            <a:br>
              <a:rPr lang="de-CH" sz="1600" dirty="0"/>
            </a:br>
            <a:r>
              <a:rPr lang="de-CH" sz="1600" dirty="0"/>
              <a:t>                                          Flexuren, insbesondere 				links: Syndrom der linken Flexur</a:t>
            </a:r>
            <a:br>
              <a:rPr lang="de-CH" sz="1600" dirty="0"/>
            </a:br>
            <a:r>
              <a:rPr lang="de-CH" sz="1600" dirty="0"/>
              <a:t>                                          			Typische Angabe: Morgens beschwerdefrei, 			zunehmende </a:t>
            </a:r>
            <a:br>
              <a:rPr lang="de-CH" sz="1600" dirty="0"/>
            </a:br>
            <a:r>
              <a:rPr lang="de-CH" sz="1600" dirty="0"/>
              <a:t>                                          Blähungen im Laufe des Tages</a:t>
            </a: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0352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Bacteroides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756022" y="993775"/>
            <a:ext cx="8136458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Obligat anaerobe/mikroaerophile Keimgattungen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90C0C727-905D-66B5-F592-C40614E24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242" y="6292552"/>
            <a:ext cx="7488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de-CH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Erläuterungen: ( - ) = grammnegativ   ( + ) = grammpositiv   S = Stäbchen   K = Kokken</a:t>
            </a:r>
            <a:r>
              <a:rPr lang="en-US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681F6A6-A441-4088-2075-4F69A285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21" y="2133600"/>
            <a:ext cx="9651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</a:p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bereich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49DB6B5-0B47-36F9-D3C3-E603AA357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659" y="2424113"/>
            <a:ext cx="7596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</a:t>
            </a:r>
            <a:endParaRPr lang="de-DE" altLang="de-D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186EF85-93E4-5BB8-E7A1-0EF920247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534" y="2438400"/>
            <a:ext cx="7293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</a:t>
            </a:r>
            <a:endParaRPr lang="de-DE" altLang="de-D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9E24489-84D5-E6ED-08F7-4E1D24B07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1855788"/>
            <a:ext cx="17613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Stoffwechsel-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physiologische 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Eigenschaften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6C529A6-BD4A-4845-61C6-8DDB05BFF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2133600"/>
            <a:ext cx="22899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Aufgaben innerhalb 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Darmflora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9504377-B694-7E03-AF69-9FF3EB981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446" y="2996952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 9-11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50CE13C6-5CB0-9A16-64BF-5C0D09A02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3033713"/>
            <a:ext cx="25209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Verwertung von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Kohlenhydraten </a:t>
            </a:r>
            <a:endParaRPr lang="en-US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Verwertung von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Eiweiss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(pH-neutral) </a:t>
            </a:r>
            <a:endParaRPr lang="en-US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pH-Optimum: 7-8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69B2B593-D19E-6F1D-996E-905E6953F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3033713"/>
            <a:ext cx="295175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Wichtiger Träger der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Colonisationsresistenz</a:t>
            </a: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Nährstoffversorgung der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Dickdarmschleimhaut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durch Produktion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kurzkettiger Fettsäuren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2D39AFBA-1482-2DE5-6538-967543D76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984" y="2997200"/>
            <a:ext cx="5357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- )</a:t>
            </a:r>
            <a:endParaRPr lang="de-DE" altLang="de-D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CB7B0F4C-6236-1B52-12A0-D8EA03F5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859" y="2996952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14">
            <a:extLst>
              <a:ext uri="{FF2B5EF4-FFF2-40B4-BE49-F238E27FC236}">
                <a16:creationId xmlns:a16="http://schemas.microsoft.com/office/drawing/2014/main" id="{A9633DB4-8CE2-A760-F8EA-DF4DB908CE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584" y="2895600"/>
            <a:ext cx="8459416" cy="3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16">
            <a:extLst>
              <a:ext uri="{FF2B5EF4-FFF2-40B4-BE49-F238E27FC236}">
                <a16:creationId xmlns:a16="http://schemas.microsoft.com/office/drawing/2014/main" id="{3DBD2C9B-93AA-191D-FB69-B622BD6AF9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2996" y="1749425"/>
            <a:ext cx="8459416" cy="39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067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Bifidobakterien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756022" y="993775"/>
            <a:ext cx="8136458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Obligat anaerobe/mikroaerophile Keimgattungen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90C0C727-905D-66B5-F592-C40614E24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241" y="6292552"/>
            <a:ext cx="7488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de-CH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Erläuterungen: ( - ) = grammnegativ   ( + ) = grammpositiv   S = Stäbchen   K = Kokken</a:t>
            </a:r>
            <a:r>
              <a:rPr lang="en-US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681F6A6-A441-4088-2075-4F69A285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21" y="2133600"/>
            <a:ext cx="9651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</a:p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bereich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49DB6B5-0B47-36F9-D3C3-E603AA357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659" y="2424113"/>
            <a:ext cx="7596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</a:t>
            </a:r>
            <a:endParaRPr lang="de-DE" altLang="de-D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186EF85-93E4-5BB8-E7A1-0EF920247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534" y="2438400"/>
            <a:ext cx="7293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</a:t>
            </a:r>
            <a:endParaRPr lang="de-DE" altLang="de-D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9E24489-84D5-E6ED-08F7-4E1D24B07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1855788"/>
            <a:ext cx="17613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Stoffwechsel-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physiologische 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Eigenschaften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6C529A6-BD4A-4845-61C6-8DDB05BFF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2133600"/>
            <a:ext cx="22899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Aufgaben innerhalb 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Darmflora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9504377-B694-7E03-AF69-9FF3EB981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446" y="2996952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 9-11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50CE13C6-5CB0-9A16-64BF-5C0D09A02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79" y="3033713"/>
            <a:ext cx="25646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Verwertung von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Kohlenhydraten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(reine Säuerungsflora)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pH-Optimum: um 6 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69B2B593-D19E-6F1D-996E-905E6953F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59" y="3033713"/>
            <a:ext cx="298033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Wichtiger Träger der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Colonisationsresistenz</a:t>
            </a: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Antagonist der Fäulnisflora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Neutralisierung alkalischer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Stoffwechselprodukte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Nährstoffversorgung der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Dickdarmschleimhaut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durch Produktion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kurzkettiger Fettsäuren 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2D39AFBA-1482-2DE5-6538-967543D76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984" y="2997200"/>
            <a:ext cx="5469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+ )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CB7B0F4C-6236-1B52-12A0-D8EA03F5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859" y="2996952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14">
            <a:extLst>
              <a:ext uri="{FF2B5EF4-FFF2-40B4-BE49-F238E27FC236}">
                <a16:creationId xmlns:a16="http://schemas.microsoft.com/office/drawing/2014/main" id="{A9633DB4-8CE2-A760-F8EA-DF4DB908CE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584" y="2895600"/>
            <a:ext cx="8459416" cy="3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16">
            <a:extLst>
              <a:ext uri="{FF2B5EF4-FFF2-40B4-BE49-F238E27FC236}">
                <a16:creationId xmlns:a16="http://schemas.microsoft.com/office/drawing/2014/main" id="{3DBD2C9B-93AA-191D-FB69-B622BD6AF9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2996" y="1749425"/>
            <a:ext cx="8459416" cy="39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24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Lactobazillen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756022" y="993775"/>
            <a:ext cx="8136458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Obligat anaerobe/mikroaerophile Keimgattungen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90C0C727-905D-66B5-F592-C40614E24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241" y="6292552"/>
            <a:ext cx="7488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de-CH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Erläuterungen: ( - ) = grammnegativ   ( + ) = grammpositiv   S = Stäbchen   K = Kokken</a:t>
            </a:r>
            <a:r>
              <a:rPr lang="en-US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681F6A6-A441-4088-2075-4F69A285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21" y="2133600"/>
            <a:ext cx="9651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</a:p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bereich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49DB6B5-0B47-36F9-D3C3-E603AA357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659" y="2424113"/>
            <a:ext cx="7596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186EF85-93E4-5BB8-E7A1-0EF920247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534" y="2438400"/>
            <a:ext cx="7293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</a:t>
            </a:r>
            <a:endParaRPr lang="de-DE" altLang="de-D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9E24489-84D5-E6ED-08F7-4E1D24B07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1855788"/>
            <a:ext cx="17613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Stoffwechsel-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physiologische 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Eigenschaften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6C529A6-BD4A-4845-61C6-8DDB05BFF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2133600"/>
            <a:ext cx="22899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Aufgaben innerhalb 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Darmflora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9504377-B694-7E03-AF69-9FF3EB981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446" y="2996952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 5-7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50CE13C6-5CB0-9A16-64BF-5C0D09A02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79" y="3033713"/>
            <a:ext cx="25646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Verwertung von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Kohlenhydraten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(reine Säuerungsflora)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pH-Optimum: um 6 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69B2B593-D19E-6F1D-996E-905E6953F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59" y="3033713"/>
            <a:ext cx="311124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Ansäuerung des Darmmilieus 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Antagonist der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Fäulnisflora (besonders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Dünndarm) 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Neutralisierung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alkalischer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Stoffwechselprodukte 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Wichtiger Träger der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Colonisationsresistenz</a:t>
            </a: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Dünndarm 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alt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Makrophagenaktivierung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2D39AFBA-1482-2DE5-6538-967543D76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984" y="2997200"/>
            <a:ext cx="5469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+ )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CB7B0F4C-6236-1B52-12A0-D8EA03F5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859" y="2996952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14">
            <a:extLst>
              <a:ext uri="{FF2B5EF4-FFF2-40B4-BE49-F238E27FC236}">
                <a16:creationId xmlns:a16="http://schemas.microsoft.com/office/drawing/2014/main" id="{A9633DB4-8CE2-A760-F8EA-DF4DB908CE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584" y="2895600"/>
            <a:ext cx="8459416" cy="3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16">
            <a:extLst>
              <a:ext uri="{FF2B5EF4-FFF2-40B4-BE49-F238E27FC236}">
                <a16:creationId xmlns:a16="http://schemas.microsoft.com/office/drawing/2014/main" id="{3DBD2C9B-93AA-191D-FB69-B622BD6AF9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2996" y="1749425"/>
            <a:ext cx="8459416" cy="39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6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Clostridien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756022" y="993775"/>
            <a:ext cx="8136458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Obligat anaerobe/mikroaerophile Keimgattungen 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90C0C727-905D-66B5-F592-C40614E24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241" y="6292552"/>
            <a:ext cx="7488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de-CH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Erläuterungen: ( - ) = grammnegativ   ( + ) = grammpositiv   S = Stäbchen   K = Kokken</a:t>
            </a:r>
            <a:r>
              <a:rPr lang="en-US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681F6A6-A441-4088-2075-4F69A285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21" y="2133600"/>
            <a:ext cx="9651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</a:p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bereich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49DB6B5-0B47-36F9-D3C3-E603AA357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659" y="2424113"/>
            <a:ext cx="7596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186EF85-93E4-5BB8-E7A1-0EF920247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534" y="2438400"/>
            <a:ext cx="7293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</a:t>
            </a:r>
            <a:endParaRPr lang="de-DE" altLang="de-D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9E24489-84D5-E6ED-08F7-4E1D24B07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1855788"/>
            <a:ext cx="17613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Stoffwechsel-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physiologische 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Eigenschaften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6C529A6-BD4A-4845-61C6-8DDB05BFF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2133600"/>
            <a:ext cx="22899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Aufgaben innerhalb 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Darmflora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9504377-B694-7E03-AF69-9FF3EB981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446" y="2996952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 5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50CE13C6-5CB0-9A16-64BF-5C0D09A02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79" y="3033713"/>
            <a:ext cx="25646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Verwertung von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Eiweiss und Fett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(Fäulnisflora) 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69B2B593-D19E-6F1D-996E-905E6953F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59" y="3033713"/>
            <a:ext cx="311124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Alkalisierung des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Darminhalts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Leberbelastung und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Schädigung der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Darmschleimhaut durch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Produktion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toxischer/subtoxischer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Stoffwechselprodukte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Steroidtransformation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durch NDH-Clostridien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pathogene Vertreter: C. </a:t>
            </a:r>
            <a:b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perfringens, C. difficile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2D39AFBA-1482-2DE5-6538-967543D76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984" y="2997200"/>
            <a:ext cx="5469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+ )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CB7B0F4C-6236-1B52-12A0-D8EA03F5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859" y="2996952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14">
            <a:extLst>
              <a:ext uri="{FF2B5EF4-FFF2-40B4-BE49-F238E27FC236}">
                <a16:creationId xmlns:a16="http://schemas.microsoft.com/office/drawing/2014/main" id="{A9633DB4-8CE2-A760-F8EA-DF4DB908CE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584" y="2895600"/>
            <a:ext cx="8459416" cy="3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16">
            <a:extLst>
              <a:ext uri="{FF2B5EF4-FFF2-40B4-BE49-F238E27FC236}">
                <a16:creationId xmlns:a16="http://schemas.microsoft.com/office/drawing/2014/main" id="{3DBD2C9B-93AA-191D-FB69-B622BD6AF9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2996" y="1749425"/>
            <a:ext cx="8459416" cy="39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43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Escherichia coli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756022" y="993775"/>
            <a:ext cx="8136458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Obligat aerobe Keimgattung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90C0C727-905D-66B5-F592-C40614E24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241" y="6292552"/>
            <a:ext cx="7488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de-CH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Erläuterungen: ( - ) = grammnegativ   ( + ) = grammpositiv   S = Stäbchen   K = Kokken</a:t>
            </a:r>
            <a:r>
              <a:rPr lang="en-US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681F6A6-A441-4088-2075-4F69A285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21" y="2133600"/>
            <a:ext cx="9651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</a:p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bereich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49DB6B5-0B47-36F9-D3C3-E603AA357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659" y="2424113"/>
            <a:ext cx="7596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</a:t>
            </a:r>
            <a:endParaRPr lang="de-DE" altLang="de-D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186EF85-93E4-5BB8-E7A1-0EF920247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534" y="2438400"/>
            <a:ext cx="7293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</a:t>
            </a:r>
            <a:endParaRPr lang="de-DE" altLang="de-D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9E24489-84D5-E6ED-08F7-4E1D24B07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1855788"/>
            <a:ext cx="17613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Stoffwechsel-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physiologische 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Eigenschaften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6C529A6-BD4A-4845-61C6-8DDB05BFF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2133600"/>
            <a:ext cx="22899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Aufgaben innerhalb 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Darmflora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9504377-B694-7E03-AF69-9FF3EB981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446" y="2996952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 6-7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50CE13C6-5CB0-9A16-64BF-5C0D09A02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79" y="3033713"/>
            <a:ext cx="25646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Verwertung von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Kohlenhydraten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Verwertung von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Eiweiss 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69B2B593-D19E-6F1D-996E-905E6953F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3033713"/>
            <a:ext cx="298033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Alkalisierung des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Darmmilieus bei erhöhtem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Eiweissangebot</a:t>
            </a: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Dickdarm (=&gt; Leberbelastung)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Stimulation der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Abwehrleistungen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Milieubereitung für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obligat anaerobe Keime 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2D39AFBA-1482-2DE5-6538-967543D76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984" y="2997200"/>
            <a:ext cx="5020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- )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CB7B0F4C-6236-1B52-12A0-D8EA03F5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859" y="2996952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14">
            <a:extLst>
              <a:ext uri="{FF2B5EF4-FFF2-40B4-BE49-F238E27FC236}">
                <a16:creationId xmlns:a16="http://schemas.microsoft.com/office/drawing/2014/main" id="{A9633DB4-8CE2-A760-F8EA-DF4DB908CE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584" y="2895600"/>
            <a:ext cx="8459416" cy="3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16">
            <a:extLst>
              <a:ext uri="{FF2B5EF4-FFF2-40B4-BE49-F238E27FC236}">
                <a16:creationId xmlns:a16="http://schemas.microsoft.com/office/drawing/2014/main" id="{3DBD2C9B-93AA-191D-FB69-B622BD6AF9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2996" y="1749425"/>
            <a:ext cx="8459416" cy="39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57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49"/>
            <a:ext cx="6371108" cy="426345"/>
          </a:xfrm>
        </p:spPr>
        <p:txBody>
          <a:bodyPr wrap="square"/>
          <a:lstStyle/>
          <a:p>
            <a:r>
              <a:rPr lang="de-CH" dirty="0"/>
              <a:t>Klebsiellen, Enterobacter, Citrobacter, Proteus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756022" y="993775"/>
            <a:ext cx="8136458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Obligat aerobe Keimgattungen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90C0C727-905D-66B5-F592-C40614E24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241" y="6292552"/>
            <a:ext cx="7488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de-CH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Erläuterungen: ( - ) = grammnegativ   ( + ) = grammpositiv   S = Stäbchen   K = Kokken</a:t>
            </a:r>
            <a:r>
              <a:rPr lang="en-US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681F6A6-A441-4088-2075-4F69A285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21" y="2133600"/>
            <a:ext cx="9651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</a:p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bereich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49DB6B5-0B47-36F9-D3C3-E603AA357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659" y="2424113"/>
            <a:ext cx="7596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</a:t>
            </a:r>
            <a:endParaRPr lang="de-DE" altLang="de-D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186EF85-93E4-5BB8-E7A1-0EF920247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534" y="2438400"/>
            <a:ext cx="7293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</a:t>
            </a:r>
            <a:endParaRPr lang="de-DE" altLang="de-D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9E24489-84D5-E6ED-08F7-4E1D24B07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1855788"/>
            <a:ext cx="17613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Stoffwechsel-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physiologische 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Eigenschaften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6C529A6-BD4A-4845-61C6-8DDB05BFF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2133600"/>
            <a:ext cx="22899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Aufgaben innerhalb 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Darmflora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9504377-B694-7E03-AF69-9FF3EB981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446" y="2996952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&lt;log 4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50CE13C6-5CB0-9A16-64BF-5C0D09A02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79" y="3033713"/>
            <a:ext cx="25646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Verwertung von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Kohlenhydraten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Verwertung von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Eiweiss (Fäulnisflora) 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69B2B593-D19E-6F1D-996E-905E6953F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3033713"/>
            <a:ext cx="298033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Vorwiegend Alkalisierung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 Darmmilieus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Leberbelastung und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Schädigung der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Darmschleimhaut durch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Produktion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toxischer/subtoxischer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Stoffwechselprodukte 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2D39AFBA-1482-2DE5-6538-967543D76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984" y="2997200"/>
            <a:ext cx="5020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- )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CB7B0F4C-6236-1B52-12A0-D8EA03F5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859" y="2996952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14">
            <a:extLst>
              <a:ext uri="{FF2B5EF4-FFF2-40B4-BE49-F238E27FC236}">
                <a16:creationId xmlns:a16="http://schemas.microsoft.com/office/drawing/2014/main" id="{A9633DB4-8CE2-A760-F8EA-DF4DB908CE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584" y="2895600"/>
            <a:ext cx="8459416" cy="3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16">
            <a:extLst>
              <a:ext uri="{FF2B5EF4-FFF2-40B4-BE49-F238E27FC236}">
                <a16:creationId xmlns:a16="http://schemas.microsoft.com/office/drawing/2014/main" id="{3DBD2C9B-93AA-191D-FB69-B622BD6AF9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2996" y="1749425"/>
            <a:ext cx="8459416" cy="39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91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49"/>
            <a:ext cx="6371108" cy="426345"/>
          </a:xfrm>
        </p:spPr>
        <p:txBody>
          <a:bodyPr wrap="square"/>
          <a:lstStyle/>
          <a:p>
            <a:r>
              <a:rPr lang="de-CH" dirty="0"/>
              <a:t>Pseudomonas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756022" y="993775"/>
            <a:ext cx="8136458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Obligat aerobe Keimgattung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90C0C727-905D-66B5-F592-C40614E24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241" y="6292552"/>
            <a:ext cx="7488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de-CH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Erläuterungen: ( - ) = grammnegativ   ( + ) = grammpositiv   S = Stäbchen   K = Kokken</a:t>
            </a:r>
            <a:r>
              <a:rPr lang="en-US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681F6A6-A441-4088-2075-4F69A285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21" y="2133600"/>
            <a:ext cx="9651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</a:p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bereich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49DB6B5-0B47-36F9-D3C3-E603AA357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659" y="2424113"/>
            <a:ext cx="7596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</a:t>
            </a:r>
            <a:endParaRPr lang="de-DE" altLang="de-D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186EF85-93E4-5BB8-E7A1-0EF920247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534" y="2438400"/>
            <a:ext cx="7293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</a:t>
            </a:r>
            <a:endParaRPr lang="de-DE" altLang="de-D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9E24489-84D5-E6ED-08F7-4E1D24B07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1855788"/>
            <a:ext cx="17613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Stoffwechsel-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physiologische 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Eigenschaften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6C529A6-BD4A-4845-61C6-8DDB05BFF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2133600"/>
            <a:ext cx="22899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Aufgaben innerhalb 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Darmflora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9504377-B694-7E03-AF69-9FF3EB981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446" y="2996952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&lt;log 4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50CE13C6-5CB0-9A16-64BF-5C0D09A02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79" y="3033713"/>
            <a:ext cx="25646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Verwertung von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Kohlenhydraten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Verwertung von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Eiweiss (Fäulnisflora) 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69B2B593-D19E-6F1D-996E-905E6953F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3033713"/>
            <a:ext cx="298033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Ansäuerung des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Darmmilieus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Leberbelastung und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Schädigung der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Darmschleimhaut durch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Produktion toxischer/subtoxischer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Stoffwechselprodukte 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2D39AFBA-1482-2DE5-6538-967543D76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984" y="2997200"/>
            <a:ext cx="5020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- )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CB7B0F4C-6236-1B52-12A0-D8EA03F5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859" y="2996952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14">
            <a:extLst>
              <a:ext uri="{FF2B5EF4-FFF2-40B4-BE49-F238E27FC236}">
                <a16:creationId xmlns:a16="http://schemas.microsoft.com/office/drawing/2014/main" id="{A9633DB4-8CE2-A760-F8EA-DF4DB908CE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584" y="2895600"/>
            <a:ext cx="8459416" cy="3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16">
            <a:extLst>
              <a:ext uri="{FF2B5EF4-FFF2-40B4-BE49-F238E27FC236}">
                <a16:creationId xmlns:a16="http://schemas.microsoft.com/office/drawing/2014/main" id="{3DBD2C9B-93AA-191D-FB69-B622BD6AF9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2996" y="1749425"/>
            <a:ext cx="8459416" cy="39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3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rm 59393">
            <a:extLst>
              <a:ext uri="{FF2B5EF4-FFF2-40B4-BE49-F238E27FC236}">
                <a16:creationId xmlns:a16="http://schemas.microsoft.com/office/drawing/2014/main" id="{2F556F31-4FD6-4CD0-984F-F2815C1998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Die intestinale Grenzschicht</a:t>
            </a:r>
          </a:p>
        </p:txBody>
      </p:sp>
      <p:sp>
        <p:nvSpPr>
          <p:cNvPr id="50179" name="Form 59394">
            <a:extLst>
              <a:ext uri="{FF2B5EF4-FFF2-40B4-BE49-F238E27FC236}">
                <a16:creationId xmlns:a16="http://schemas.microsoft.com/office/drawing/2014/main" id="{F5EC780D-28DF-41B5-80C9-3DAF41A282B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Die intestinale Schleimhaut - eine dünne zarte Grenzschicht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CH" altLang="de-DE" sz="1600" dirty="0"/>
              <a:t>  So wie das Erdreich ohne die in ihm wurzelnde Pflanzendecke durch </a:t>
            </a:r>
            <a:br>
              <a:rPr lang="de-CH" altLang="de-DE" sz="1600" dirty="0"/>
            </a:br>
            <a:r>
              <a:rPr lang="de-CH" altLang="de-DE" sz="1600" dirty="0"/>
              <a:t>    Witterungseinflüsse erodiert wird, so bewahrt uns die Intestinalflora vor toxischen </a:t>
            </a:r>
            <a:br>
              <a:rPr lang="de-CH" altLang="de-DE" sz="1600" dirty="0"/>
            </a:br>
            <a:r>
              <a:rPr lang="de-CH" altLang="de-DE" sz="1600" dirty="0"/>
              <a:t>    Einflüssen an der Darmschleimhaut, der Mucosa</a:t>
            </a:r>
          </a:p>
          <a:p>
            <a:pPr marL="0" indent="0"/>
            <a:r>
              <a:rPr lang="de-CH" altLang="de-DE" sz="1600" dirty="0"/>
              <a:t>  Wirt und Siedler leben in einer symbiontischen Gemeinschaft</a:t>
            </a:r>
          </a:p>
          <a:p>
            <a:pPr marL="0" indent="0"/>
            <a:r>
              <a:rPr lang="de-CH" altLang="de-DE" sz="1600" dirty="0"/>
              <a:t>  Die Intestinalschleimhaut erneuert sich ca. aIle 7 Tage komplett neu</a:t>
            </a:r>
          </a:p>
          <a:p>
            <a:pPr marL="0" indent="0"/>
            <a:r>
              <a:rPr lang="de-CH" altLang="de-DE" sz="1600" dirty="0"/>
              <a:t>  Durch Andockungsvorgänge müssen die Bakterien den Darm immer wieder neu </a:t>
            </a:r>
            <a:br>
              <a:rPr lang="de-CH" altLang="de-DE" sz="1600" dirty="0"/>
            </a:br>
            <a:r>
              <a:rPr lang="de-CH" altLang="de-DE" sz="1600" dirty="0"/>
              <a:t>    besiedeln, sich gleichsam „beim Wirt neu anmelden“</a:t>
            </a:r>
          </a:p>
          <a:p>
            <a:pPr marL="0" indent="0"/>
            <a:r>
              <a:rPr lang="de-CH" altLang="de-DE" sz="1600" dirty="0"/>
              <a:t>  Pathogene Bakterien drängen bei ungebremster Ausbreitung die physiologische </a:t>
            </a:r>
            <a:br>
              <a:rPr lang="de-CH" altLang="de-DE" sz="1600" dirty="0"/>
            </a:br>
            <a:r>
              <a:rPr lang="de-CH" altLang="de-DE" sz="1600" dirty="0"/>
              <a:t>    Flora zurück, schädigen die Intestinalschleimhaut: Hyperpermeabilität der </a:t>
            </a:r>
            <a:br>
              <a:rPr lang="de-CH" altLang="de-DE" sz="1600" dirty="0"/>
            </a:br>
            <a:r>
              <a:rPr lang="de-CH" altLang="de-DE" sz="1600" dirty="0"/>
              <a:t>    Schleimhaut (Antibiotikatherapien, Fehlernährung, Stress, etc.): Toxinresorption</a:t>
            </a:r>
          </a:p>
          <a:p>
            <a:pPr marL="0" indent="0"/>
            <a:r>
              <a:rPr lang="de-CH" altLang="de-DE" sz="1600" dirty="0"/>
              <a:t>  Die mucosaassoziierte Florabarriere stellt die vorderste Grenzlinie des</a:t>
            </a:r>
            <a:br>
              <a:rPr lang="de-CH" altLang="de-DE" sz="1600" dirty="0"/>
            </a:br>
            <a:r>
              <a:rPr lang="de-CH" altLang="de-DE" sz="1600" dirty="0"/>
              <a:t>    Makroorganismus dar und ermöglicht einen kontrollierten und gewollten Einstrom </a:t>
            </a:r>
            <a:br>
              <a:rPr lang="de-CH" altLang="de-DE" sz="1600" dirty="0"/>
            </a:br>
            <a:r>
              <a:rPr lang="de-CH" altLang="de-DE" sz="1600" dirty="0"/>
              <a:t>    von Allergenen und Toxinen</a:t>
            </a:r>
            <a:endParaRPr lang="de-DE" altLang="de-DE" sz="1600" dirty="0"/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/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4A701B59-E1B4-4368-A30C-A376B3794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6224588"/>
            <a:ext cx="6196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Grenzflächen – AMT – Arbeitskreis für mikrobiologische Therapie e.V. , Herborn, 2004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49"/>
            <a:ext cx="6371108" cy="426345"/>
          </a:xfrm>
        </p:spPr>
        <p:txBody>
          <a:bodyPr wrap="square"/>
          <a:lstStyle/>
          <a:p>
            <a:r>
              <a:rPr lang="de-CH" dirty="0"/>
              <a:t>Enterokokken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756022" y="993775"/>
            <a:ext cx="8136458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Obligat aerobe Keimgattung </a:t>
            </a: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90C0C727-905D-66B5-F592-C40614E24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241" y="6292552"/>
            <a:ext cx="7488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de-CH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Erläuterungen: ( - ) = grammnegativ   ( + ) = grammpositiv   S = Stäbchen   K = Kokken</a:t>
            </a:r>
            <a:r>
              <a:rPr lang="en-US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E681F6A6-A441-4088-2075-4F69A285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21" y="2133600"/>
            <a:ext cx="9651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</a:p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bereich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049DB6B5-0B47-36F9-D3C3-E603AA357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659" y="2424113"/>
            <a:ext cx="7596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</a:t>
            </a:r>
            <a:endParaRPr lang="de-DE" altLang="de-D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186EF85-93E4-5BB8-E7A1-0EF920247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534" y="2438400"/>
            <a:ext cx="7293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</a:t>
            </a:r>
            <a:endParaRPr lang="de-DE" altLang="de-DE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9E24489-84D5-E6ED-08F7-4E1D24B07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80" y="1855788"/>
            <a:ext cx="17613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Stoffwechsel-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physiologische 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Eigenschaften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6C529A6-BD4A-4845-61C6-8DDB05BFF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2133600"/>
            <a:ext cx="228998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Aufgaben innerhalb </a:t>
            </a:r>
          </a:p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Darmflora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9504377-B694-7E03-AF69-9FF3EB981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446" y="2996952"/>
            <a:ext cx="11525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&lt;log 6-7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50CE13C6-5CB0-9A16-64BF-5C0D09A02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879" y="3033713"/>
            <a:ext cx="256465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Verwertung von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Kohlenhydraten (Säuerungsflora)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Verwertung von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Eiweiss 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69B2B593-D19E-6F1D-996E-905E6953F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3033713"/>
            <a:ext cx="298033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Ansäuerung des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Darmmilieus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Antagonist der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Fäulnisflora (besonders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Dünndarm)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Kolonisationsresistenz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 Dünndarm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Stimulation der </a:t>
            </a:r>
            <a:b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Abwehrleistungen 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2D39AFBA-1482-2DE5-6538-967543D76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984" y="2997200"/>
            <a:ext cx="5469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+ )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CB7B0F4C-6236-1B52-12A0-D8EA03F5F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859" y="2996952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14">
            <a:extLst>
              <a:ext uri="{FF2B5EF4-FFF2-40B4-BE49-F238E27FC236}">
                <a16:creationId xmlns:a16="http://schemas.microsoft.com/office/drawing/2014/main" id="{A9633DB4-8CE2-A760-F8EA-DF4DB908CE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584" y="2895600"/>
            <a:ext cx="8459416" cy="39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16">
            <a:extLst>
              <a:ext uri="{FF2B5EF4-FFF2-40B4-BE49-F238E27FC236}">
                <a16:creationId xmlns:a16="http://schemas.microsoft.com/office/drawing/2014/main" id="{3DBD2C9B-93AA-191D-FB69-B622BD6AF9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2996" y="1749425"/>
            <a:ext cx="8459416" cy="39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4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pH im Darm 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Neben den Keimzahlen relevanter Bakteriengattungen stellt auch der pH-Wert einen wichtigen Parameter in der Beurteilung der Mikrobiozönose  (Mikrobengesellschaft) dar 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Bei einem gesunden, mit Brustmilch ernährten Säugling sind pH-Werte von 4.9 – 5.4 </a:t>
            </a:r>
            <a:br>
              <a:rPr lang="de-DE" sz="1600" dirty="0"/>
            </a:br>
            <a:r>
              <a:rPr lang="de-DE" sz="1600" dirty="0"/>
              <a:t>    Zeichen einer physiologischen Darmbesiedlung 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Die pH-Werte erhöhen sich bei einem mit Mischkost ernährten Erwachsenen, sie sollten </a:t>
            </a:r>
            <a:br>
              <a:rPr lang="de-DE" sz="1600" dirty="0"/>
            </a:br>
            <a:r>
              <a:rPr lang="de-DE" sz="1600" dirty="0"/>
              <a:t>    jedoch nicht über 6.4 liegen 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Da Bifidobakterien durch Bildung kurzkettiger Fettsäuren alkalisierende    </a:t>
            </a:r>
            <a:br>
              <a:rPr lang="de-DE" sz="1600" dirty="0"/>
            </a:br>
            <a:r>
              <a:rPr lang="de-DE" sz="1600" dirty="0"/>
              <a:t>    Stoffwechselprodukte neutralisieren und den pH- Wert im Dickdarm absenken, kann auch </a:t>
            </a:r>
            <a:br>
              <a:rPr lang="de-DE" sz="1600" dirty="0"/>
            </a:br>
            <a:r>
              <a:rPr lang="de-DE" sz="1600" dirty="0"/>
              <a:t>    eine alleinige Verminderung der Säuerungsflora, ohne gleichzeitige Vermehrung von </a:t>
            </a:r>
            <a:br>
              <a:rPr lang="de-DE" sz="1600" dirty="0"/>
            </a:br>
            <a:r>
              <a:rPr lang="de-DE" sz="1600" dirty="0"/>
              <a:t>    Fäulnisbakterien, zu einem pH-Wert-Anstieg führen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411760" y="6191802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721504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Folgen einer gestörten Mikroflora 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Von der Norm abweichende Befunde deuten dagegen auf eine gestörte </a:t>
            </a:r>
            <a:br>
              <a:rPr lang="de-DE" sz="1800" b="1" dirty="0"/>
            </a:br>
            <a:r>
              <a:rPr lang="de-DE" sz="1800" b="1" dirty="0"/>
              <a:t>Mikroflora hin, die je nach Schwere der Fehlbesiedlung nicht mehr oder nur noch begrenzt im Stande ist, ihre physiologischen Aufgaben zu erfüllen</a:t>
            </a:r>
            <a:br>
              <a:rPr lang="de-DE" sz="1800" b="1" dirty="0"/>
            </a:b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DE" sz="1600" dirty="0"/>
              <a:t>  Es resultiert eine Störung der mikrobiellen Barriere. Pathogene Bakterien, Viren, Pilze oder </a:t>
            </a:r>
            <a:br>
              <a:rPr lang="de-DE" sz="1600" dirty="0"/>
            </a:br>
            <a:r>
              <a:rPr lang="de-DE" sz="1600" dirty="0"/>
              <a:t>    Parasiten finden leichter einen Zugang zu Schleimhautrezeptoren, sie können sich </a:t>
            </a:r>
            <a:br>
              <a:rPr lang="de-DE" sz="1600" dirty="0"/>
            </a:br>
            <a:r>
              <a:rPr lang="de-DE" sz="1600" dirty="0"/>
              <a:t>    schneller vermehren und so unter Umständen endogene Infektionen auslösen 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Ein ausgeprägtes Defizit der anaeroben Florabestandteile kann darüber hinaus zu einer </a:t>
            </a:r>
            <a:br>
              <a:rPr lang="de-DE" sz="1600" dirty="0"/>
            </a:br>
            <a:r>
              <a:rPr lang="de-DE" sz="1600" dirty="0"/>
              <a:t>    unzureichenden Nährstoffversorgung der Dickdarmepithelien führen und durch einen </a:t>
            </a:r>
            <a:br>
              <a:rPr lang="de-DE" sz="1600" dirty="0"/>
            </a:br>
            <a:r>
              <a:rPr lang="de-DE" sz="1600" dirty="0"/>
              <a:t>    Mangel an kurzkettigen Fettsäuren die Entstehung einer Obstipation begünstigen 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64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Folgen einer gestörten Mikroflora 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Zu den häufigsten Floraverschiebungen gehört eine Vermehrung von gramnegativen, aeroben Stäbchen (Escherichia coli, Klebsiellen, Citrobacter usw.), begleitet von einer Verminderung der Bifidusflora und ggf. einer Zunahme von Pilzen oder Clostridien 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Durch das Überwiegen eiweiss- und fettverwertender Keime (Enterobacteriazeen, </a:t>
            </a:r>
            <a:br>
              <a:rPr lang="de-DE" sz="1600" dirty="0"/>
            </a:br>
            <a:r>
              <a:rPr lang="de-DE" sz="1600" dirty="0"/>
              <a:t>    Clostridien) fallen vermehrt alkalisierende Stoffwechselprodukte an (Ammoniak, Indol, </a:t>
            </a:r>
            <a:br>
              <a:rPr lang="de-DE" sz="1600" dirty="0"/>
            </a:br>
            <a:r>
              <a:rPr lang="de-DE" sz="1600" dirty="0"/>
              <a:t>    Skatol, Schwefelwasserstoff usw.), die längerfristig zu einer Schädigung der </a:t>
            </a:r>
            <a:br>
              <a:rPr lang="de-DE" sz="1600" dirty="0"/>
            </a:br>
            <a:r>
              <a:rPr lang="de-DE" sz="1600" dirty="0"/>
              <a:t>    Darmschleimhaut führen können und den pH-Wert im Dickdarm ansteigen lassen 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Die im Darm anfallenden Stoffwechselprodukte werden von der Leber entgiftet, wodurch </a:t>
            </a:r>
            <a:br>
              <a:rPr lang="de-DE" sz="1600" dirty="0"/>
            </a:br>
            <a:r>
              <a:rPr lang="de-DE" sz="1600" dirty="0"/>
              <a:t>    die Organfunktion erheblich belastet werden kann (intestinale Autointoxikation) 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2835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Folgen einer gestörten Mikroflora 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Eine Dominanz von Fäulniskeimen (Fäulnisdyspepsie) oder Keimen der Säuerungsflora (Gärungsdyspepsie) führt nicht selten sekundär zu einer Schädigung der Darmschleimhaut 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Über eine daraus resultierende erhöhte Schleimhautpermeabilität mit einem Anstieg der </a:t>
            </a:r>
            <a:br>
              <a:rPr lang="de-DE" sz="1600" dirty="0"/>
            </a:br>
            <a:r>
              <a:rPr lang="de-DE" sz="1600" dirty="0"/>
              <a:t>    Antigentranslokation, kommt es zu einer chronischen Überlastung der nachgeschalteten </a:t>
            </a:r>
            <a:br>
              <a:rPr lang="de-DE" sz="1600" dirty="0"/>
            </a:br>
            <a:r>
              <a:rPr lang="de-DE" sz="1600" dirty="0"/>
              <a:t>    systemischen Körperabwehr 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Zusätzlich auftretende Infekte können nur noch unzureichend verarbeitet werden 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Der Patient ist gekennzeichnet durch eine wachsende Infektanfälligkeit 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Folgen einer gestörten Mikroflora 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Escherichia Coli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 E. Coli ist ein Bewohner des menschlichen und tierischen Darmtraktes und fakultativ </a:t>
            </a:r>
            <a:br>
              <a:rPr lang="de-DE" sz="1600" dirty="0"/>
            </a:br>
            <a:r>
              <a:rPr lang="de-DE" sz="1600" dirty="0"/>
              <a:t>     pathogen 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Sein Anteil beträgt etwa 1% der Darmflora 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Ausserhalb des Darmtraktes gilt E. Coli als Indikatorbakterium für eine fäkale    </a:t>
            </a:r>
            <a:br>
              <a:rPr lang="de-DE" sz="1600" dirty="0"/>
            </a:br>
            <a:r>
              <a:rPr lang="de-DE" sz="1600" dirty="0"/>
              <a:t>    Verunreinigung von Wasser und Lebensmitteln 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E. Coli verursacht extraintestinale und intestinale Infektionen </a:t>
            </a:r>
            <a:r>
              <a:rPr lang="de-CH" sz="1600" dirty="0"/>
              <a:t> Coli</a:t>
            </a:r>
          </a:p>
          <a:p>
            <a:pPr marL="0" indent="0"/>
            <a:endParaRPr lang="de-DE" sz="1600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0811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Folgen einer gestörten Mikroflora 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Die darmpathogenen Escherichia Coli</a:t>
            </a:r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 1. Enteropathogene:	        Vor allem bei Säuglingen schwere 					Durchfallerkrankungen und in 						</a:t>
            </a:r>
            <a:br>
              <a:rPr lang="de-DE" sz="1600" dirty="0"/>
            </a:br>
            <a:r>
              <a:rPr lang="de-DE" sz="1600" dirty="0"/>
              <a:t>                                                  Entwicklungsländern beträchtliche 					Säuglingssterblichkeit </a:t>
            </a:r>
          </a:p>
          <a:p>
            <a:pPr marL="0" indent="0"/>
            <a:r>
              <a:rPr lang="de-DE" sz="1600" dirty="0"/>
              <a:t>  2. Enterotoxische:       	       Reisediarrhoe (travellers diseases, Montezumas 			Rache, Tourista,   </a:t>
            </a:r>
            <a:br>
              <a:rPr lang="de-DE" sz="1600" dirty="0"/>
            </a:br>
            <a:r>
              <a:rPr lang="de-DE" sz="1600" dirty="0"/>
              <a:t>                                                   Mexikanischer Twostep)</a:t>
            </a:r>
            <a:br>
              <a:rPr lang="de-DE" sz="1600" dirty="0"/>
            </a:br>
            <a:r>
              <a:rPr lang="de-DE" sz="1600" dirty="0"/>
              <a:t>                                           			        Die Sterblichkeit bei Säuglingen und Kleinkindern 			ist hoch </a:t>
            </a:r>
          </a:p>
          <a:p>
            <a:pPr marL="0" indent="0"/>
            <a:r>
              <a:rPr lang="de-DE" sz="1600" dirty="0"/>
              <a:t>  3. Enteroinvasive:	               Ruhrähnliche Infektion. Erreger dringen in das 				Epithel der </a:t>
            </a:r>
            <a:br>
              <a:rPr lang="de-DE" sz="1600" dirty="0"/>
            </a:br>
            <a:r>
              <a:rPr lang="de-DE" sz="1600" dirty="0"/>
              <a:t>                                                   Dickdarmschleimhaut ein, vermehren 			sich dort und zerstören  </a:t>
            </a:r>
            <a:br>
              <a:rPr lang="de-DE" sz="1600" dirty="0"/>
            </a:br>
            <a:r>
              <a:rPr lang="de-DE" sz="1600" dirty="0"/>
              <a:t>                                                   die Dickdarmschleimhaut</a:t>
            </a:r>
          </a:p>
          <a:p>
            <a:pPr marL="0" indent="0"/>
            <a:r>
              <a:rPr lang="de-DE" sz="1600" dirty="0"/>
              <a:t>  4. Diffuse-adhering:	            Diarrhoeausbrüche bei Kindern in Mexiko</a:t>
            </a:r>
          </a:p>
          <a:p>
            <a:pPr marL="0" indent="0"/>
            <a:r>
              <a:rPr lang="de-DE" sz="1600" dirty="0"/>
              <a:t>  5. Enteroaggregative:	         Hartnäckige Diarrhoe bei Kindern</a:t>
            </a:r>
          </a:p>
          <a:p>
            <a:pPr marL="0" indent="0"/>
            <a:r>
              <a:rPr lang="de-DE" sz="1600" dirty="0"/>
              <a:t>  6. Enterohämorrhagische: Blutige Durchfälle</a:t>
            </a:r>
          </a:p>
          <a:p>
            <a:pPr marL="0" indent="0"/>
            <a:endParaRPr lang="de-DE" sz="1600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7751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Folgen einer gestörten Mikroflora 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Escherichia coli</a:t>
            </a:r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Bei E.coli Bakterien handelt es sich um laktose-negative Stämme, die Hämolysin, Toxin </a:t>
            </a:r>
            <a:br>
              <a:rPr lang="de-DE" sz="1600" dirty="0"/>
            </a:br>
            <a:r>
              <a:rPr lang="de-DE" sz="1600" dirty="0"/>
              <a:t>    bzw. Schleimkapseln (M-Formen) ausbilden können 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Sie sind im Stande, sowohl Kohlenhydrate als auch Eiweiss zu verwerten. Die Stimulation </a:t>
            </a:r>
            <a:br>
              <a:rPr lang="de-DE" sz="1600" dirty="0"/>
            </a:br>
            <a:r>
              <a:rPr lang="de-DE" sz="1600" dirty="0"/>
              <a:t>    der Körperabwehr ist unterschiedlich stark ausgeprägt. Bei R-Mutanten ist sie besonders </a:t>
            </a:r>
            <a:br>
              <a:rPr lang="de-DE" sz="1600" dirty="0"/>
            </a:br>
            <a:r>
              <a:rPr lang="de-DE" sz="1600" dirty="0"/>
              <a:t>    stark (Verwendung als AUTOVACCINE)  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E. coli sind Gram-negative Bakterien</a:t>
            </a:r>
          </a:p>
          <a:p>
            <a:pPr marL="0" indent="0"/>
            <a:endParaRPr lang="de-DE" sz="1600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38475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Folgen einer gestörten Mikroflora 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Enterobacter </a:t>
            </a:r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CH" sz="1600" dirty="0"/>
              <a:t> </a:t>
            </a:r>
            <a:r>
              <a:rPr lang="de-DE" sz="1600" dirty="0"/>
              <a:t> Hohe Keimzahlen von ENTEROBACTER im Stuhl gehen nicht selten mit entzündlicher    </a:t>
            </a:r>
            <a:br>
              <a:rPr lang="de-DE" sz="1600" dirty="0"/>
            </a:br>
            <a:r>
              <a:rPr lang="de-DE" sz="1600" dirty="0"/>
              <a:t>    Schleimhautveränderungen einher 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0539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Folgen einer gestörten Mikroflora 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Bacteroides und Bifidobakterien</a:t>
            </a:r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CH" sz="1600" dirty="0"/>
              <a:t> </a:t>
            </a:r>
            <a:r>
              <a:rPr lang="de-DE" sz="1600" dirty="0"/>
              <a:t> Über die Bildung kurzkettiger Fettsäuren fördern BACTEROIDES und BIFIDOBAKTERIEN die </a:t>
            </a:r>
            <a:br>
              <a:rPr lang="de-DE" sz="1600" dirty="0"/>
            </a:br>
            <a:r>
              <a:rPr lang="de-DE" sz="1600" dirty="0"/>
              <a:t>    Energieversorgung des Dickdarmepithels und regen die Darmperistaltik an 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Eine Reduktion von Bacteroides und Bifidobakterien kann somit zu einer </a:t>
            </a:r>
            <a:br>
              <a:rPr lang="de-DE" sz="1600" dirty="0"/>
            </a:br>
            <a:r>
              <a:rPr lang="de-DE" sz="1600" dirty="0"/>
              <a:t>    Minderversorgung der Schleimhautepithelien führen 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Als zahlenmässig wichtigste Vertreter der Dickdarmflora besetzen sie </a:t>
            </a:r>
            <a:br>
              <a:rPr lang="de-DE" sz="1600" dirty="0"/>
            </a:br>
            <a:r>
              <a:rPr lang="de-DE" sz="1600" dirty="0"/>
              <a:t>    Schleimhautrezeptoren. Ist Ihre Keimzahl vermindert, entstehen Nischen, die die </a:t>
            </a:r>
            <a:br>
              <a:rPr lang="de-DE" sz="1600" dirty="0"/>
            </a:br>
            <a:r>
              <a:rPr lang="de-DE" sz="1600" dirty="0"/>
              <a:t>    Ansiedlung und Vermehrung pathogener Bakterien, Pilze oder Parasiten im Darm </a:t>
            </a:r>
            <a:br>
              <a:rPr lang="de-DE" sz="1600" dirty="0"/>
            </a:br>
            <a:r>
              <a:rPr lang="de-DE" sz="1600" dirty="0"/>
              <a:t>    begünstigen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680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rm 59393">
            <a:extLst>
              <a:ext uri="{FF2B5EF4-FFF2-40B4-BE49-F238E27FC236}">
                <a16:creationId xmlns:a16="http://schemas.microsoft.com/office/drawing/2014/main" id="{ACBAC7C9-B30B-4F0E-8F83-6A66704129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Die intestinale Grenzschicht</a:t>
            </a:r>
          </a:p>
        </p:txBody>
      </p:sp>
      <p:sp>
        <p:nvSpPr>
          <p:cNvPr id="51203" name="Form 59394">
            <a:extLst>
              <a:ext uri="{FF2B5EF4-FFF2-40B4-BE49-F238E27FC236}">
                <a16:creationId xmlns:a16="http://schemas.microsoft.com/office/drawing/2014/main" id="{B136CD12-4408-4B8E-AE51-0C67019AE29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507038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Die intestinale Schleimhaut - eine dünne zarte Grenzschicht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CH" altLang="de-DE" sz="1600" dirty="0"/>
              <a:t>  Eine weitere sehr wichtige Aufgabe der Intestinalflora ist die Modulierung des</a:t>
            </a:r>
            <a:br>
              <a:rPr lang="de-CH" altLang="de-DE" sz="1600" dirty="0"/>
            </a:br>
            <a:r>
              <a:rPr lang="de-CH" altLang="de-DE" sz="1600" dirty="0"/>
              <a:t>    mucosaassoziierten Immunsystems (MIS). Ohne diesen Trainingseffekt wäre ein </a:t>
            </a:r>
            <a:br>
              <a:rPr lang="de-CH" altLang="de-DE" sz="1600" dirty="0"/>
            </a:br>
            <a:r>
              <a:rPr lang="de-CH" altLang="de-DE" sz="1600" dirty="0"/>
              <a:t>    Überleben nicht möglich </a:t>
            </a:r>
          </a:p>
          <a:p>
            <a:pPr marL="0" indent="0"/>
            <a:r>
              <a:rPr lang="de-CH" altLang="de-DE" sz="1600" dirty="0"/>
              <a:t>  Das GALT als Teil des MIS ist die Wiege des Abwehrsystems und repräsentiert </a:t>
            </a:r>
            <a:br>
              <a:rPr lang="de-CH" altLang="de-DE" sz="1600" dirty="0"/>
            </a:br>
            <a:r>
              <a:rPr lang="de-CH" altLang="de-DE" sz="1600" dirty="0"/>
              <a:t>    80-90 Prozent des Immunsystems</a:t>
            </a:r>
          </a:p>
          <a:p>
            <a:pPr marL="0" indent="0"/>
            <a:r>
              <a:rPr lang="de-CH" altLang="de-DE" sz="1600" dirty="0"/>
              <a:t>  Über das immunologische Fenster der M-Zellen (antigenpräsentierende Zellen) </a:t>
            </a:r>
            <a:br>
              <a:rPr lang="de-CH" altLang="de-DE" sz="1600" dirty="0"/>
            </a:br>
            <a:r>
              <a:rPr lang="de-CH" altLang="de-DE" sz="1600" dirty="0"/>
              <a:t>    kann das Immunsystem konditioniert werden</a:t>
            </a:r>
          </a:p>
          <a:p>
            <a:pPr marL="0" indent="0"/>
            <a:r>
              <a:rPr lang="de-CH" altLang="de-DE" sz="1600" dirty="0"/>
              <a:t>  Das Immunsystem seinerseits ist eng vernetzt mit der Matrix. Die Matrix ist, ähnlich wie </a:t>
            </a:r>
            <a:br>
              <a:rPr lang="de-CH" altLang="de-DE" sz="1600" dirty="0"/>
            </a:br>
            <a:r>
              <a:rPr lang="de-CH" altLang="de-DE" sz="1600" dirty="0"/>
              <a:t>    die Flora, ein vergessenes Organ. Die Matrix ist das bindegewebliche Gerüst der </a:t>
            </a:r>
            <a:br>
              <a:rPr lang="de-CH" altLang="de-DE" sz="1600" dirty="0"/>
            </a:br>
            <a:r>
              <a:rPr lang="de-CH" altLang="de-DE" sz="1600" dirty="0"/>
              <a:t>    Extrazellulärsubstanz. Sie enthält die Extrazellulärflüssigkeit</a:t>
            </a:r>
          </a:p>
          <a:p>
            <a:pPr marL="0" indent="0"/>
            <a:r>
              <a:rPr lang="de-CH" altLang="de-DE" sz="1600" dirty="0"/>
              <a:t>  Die Matrix ist sozusagen die Reminiszenz an unsere Urvergangenheit als Einzeller. Das </a:t>
            </a:r>
            <a:br>
              <a:rPr lang="de-CH" altLang="de-DE" sz="1600" dirty="0"/>
            </a:br>
            <a:r>
              <a:rPr lang="de-CH" altLang="de-DE" sz="1600" dirty="0"/>
              <a:t>    schützende und ernährende Meer ist Lebensraum der Einzeller. Es umgibt ihn. Das „Meer“ </a:t>
            </a:r>
            <a:br>
              <a:rPr lang="de-CH" altLang="de-DE" sz="1600" dirty="0"/>
            </a:br>
            <a:r>
              <a:rPr lang="de-CH" altLang="de-DE" sz="1600" dirty="0"/>
              <a:t>    der Extrazellulärsubstanz, die übrigens die gleiche  ionische Zusammensetzung wie das </a:t>
            </a:r>
            <a:br>
              <a:rPr lang="de-CH" altLang="de-DE" sz="1600" dirty="0"/>
            </a:br>
            <a:r>
              <a:rPr lang="de-CH" altLang="de-DE" sz="1600" dirty="0"/>
              <a:t>    Meer selbst hat, umspült wiederum jede einzelne Organzelle</a:t>
            </a:r>
          </a:p>
          <a:p>
            <a:pPr marL="0" indent="0"/>
            <a:r>
              <a:rPr lang="de-CH" altLang="de-DE" sz="1600" dirty="0"/>
              <a:t>  </a:t>
            </a:r>
            <a:r>
              <a:rPr lang="de-CH" altLang="de-DE" sz="1600" b="1" dirty="0"/>
              <a:t>Matrix: </a:t>
            </a:r>
            <a:r>
              <a:rPr lang="de-CH" altLang="de-DE" sz="1600" dirty="0"/>
              <a:t>Ernährung, Entgiftung, Immunregulation, Informationsübertragung!</a:t>
            </a: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E6781C26-27D5-42EC-9A68-ABC790005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6224588"/>
            <a:ext cx="6196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Grenzflächen – AMT – Arbeitskreis für mikrobiologische Therapie e.V. , Herborn, 2004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Folgen einer gestörten Mikroflora 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Laktobazillen und Enterokokken und Bifidobakterien</a:t>
            </a:r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CH" sz="1600" dirty="0"/>
              <a:t> </a:t>
            </a:r>
            <a:r>
              <a:rPr lang="de-DE" sz="1600" dirty="0"/>
              <a:t> LAKTOBAZILLEN und ENTEROKOKKEN sind die wichtigsten Bestandteile der </a:t>
            </a:r>
            <a:br>
              <a:rPr lang="de-DE" sz="1600" dirty="0"/>
            </a:br>
            <a:r>
              <a:rPr lang="de-DE" sz="1600" dirty="0"/>
              <a:t>    physiologischen Dünndarmflora 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Sind ihre Keimzahlen im Stuhl vermindert, deutet das auf eine gestörte mikrobielle </a:t>
            </a:r>
            <a:br>
              <a:rPr lang="de-DE" sz="1600" dirty="0"/>
            </a:br>
            <a:r>
              <a:rPr lang="de-DE" sz="1600" dirty="0"/>
              <a:t>    Barrierefunktion Im Dünndarm hin 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Mit der Nahrung aufgenommene Erreger finden leichter einen Zugang zu </a:t>
            </a:r>
            <a:br>
              <a:rPr lang="de-DE" sz="1600" dirty="0"/>
            </a:br>
            <a:r>
              <a:rPr lang="de-DE" sz="1600" dirty="0"/>
              <a:t>    Schleimhautrezeptoren, können sich schneller vermehren und unter Umständen </a:t>
            </a:r>
            <a:br>
              <a:rPr lang="de-DE" sz="1600" dirty="0"/>
            </a:br>
            <a:r>
              <a:rPr lang="de-DE" sz="1600" dirty="0"/>
              <a:t>    abdominelle Beschwerden hervorrufen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Erkrankungen, die typischerweise mit verminderten Laktobazillenzahlen einhergehen sind </a:t>
            </a:r>
            <a:br>
              <a:rPr lang="de-DE" sz="1600" dirty="0"/>
            </a:br>
            <a:r>
              <a:rPr lang="de-DE" sz="1600" dirty="0"/>
              <a:t>     Nahrungsmittelallergien, -unverträglichkeiten und Neurodermitis</a:t>
            </a: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7406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Folgen einer gestörten Mikroflora 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Laktobazillen</a:t>
            </a:r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CH" sz="1600" dirty="0"/>
              <a:t> </a:t>
            </a:r>
            <a:r>
              <a:rPr lang="de-DE" sz="1600" dirty="0"/>
              <a:t> LAKTOBAZILLEN stellen den funktionell wichtigsten Bestandteil der Dünndarmflora dar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Eine Verminderung im Stuhl kann auf eine gestörte mikrobielle Barrierefunktion im </a:t>
            </a:r>
            <a:br>
              <a:rPr lang="de-DE" sz="1600" dirty="0"/>
            </a:br>
            <a:r>
              <a:rPr lang="de-DE" sz="1600" dirty="0"/>
              <a:t>    Dünndarm hinweisen 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Mit der Nahrung aufgenommene invasive Erreger finden so einen erleichterten Zugang zu </a:t>
            </a:r>
            <a:br>
              <a:rPr lang="de-DE" sz="1600" dirty="0"/>
            </a:br>
            <a:r>
              <a:rPr lang="de-DE" sz="1600" dirty="0"/>
              <a:t>    Schleimhautrezeptoren, können sich rasch vermehren und unter Umständen abdominelle </a:t>
            </a:r>
            <a:br>
              <a:rPr lang="de-DE" sz="1600" dirty="0"/>
            </a:br>
            <a:r>
              <a:rPr lang="de-DE" sz="1600" dirty="0"/>
              <a:t>    Beschwerden hervorrufen. Vermindert nachweisbar sind Laktobazillen bei entzündlichen </a:t>
            </a:r>
            <a:br>
              <a:rPr lang="de-DE" sz="1600" dirty="0"/>
            </a:br>
            <a:r>
              <a:rPr lang="de-DE" sz="1600" dirty="0"/>
              <a:t>    Irritationen der Darmschleimhaut, bei Nahrungsmittelallergien oder -unverträglichkeiten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8638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Folgen einer gestörten Mikroflora 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Enterokokken</a:t>
            </a:r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CH" sz="1600" dirty="0"/>
              <a:t> </a:t>
            </a:r>
            <a:r>
              <a:rPr lang="de-DE" sz="1600" dirty="0"/>
              <a:t> ENTEROKOKKEN gehören zur physiologischen Dünn- und Dickdarmflora 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Verminderte Enterokokkenzahlen im Stuhl können auf eine gestörte </a:t>
            </a:r>
            <a:br>
              <a:rPr lang="de-DE" sz="1600" dirty="0"/>
            </a:br>
            <a:r>
              <a:rPr lang="de-DE" sz="1600" dirty="0"/>
              <a:t>    </a:t>
            </a:r>
            <a:r>
              <a:rPr lang="de-DE" sz="1600" dirty="0" err="1"/>
              <a:t>Colonisationsresistenz</a:t>
            </a:r>
            <a:r>
              <a:rPr lang="de-DE" sz="1600" dirty="0"/>
              <a:t> im Dünndarm hinweisen 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Mit der Nahrung aufgenommene Erreger finden so einen erleichterten  Zugang zu </a:t>
            </a:r>
            <a:br>
              <a:rPr lang="de-DE" sz="1600" dirty="0"/>
            </a:br>
            <a:r>
              <a:rPr lang="de-DE" sz="1600" dirty="0"/>
              <a:t>    Schleimhautrezeptoren, können sich rasch vermehren und unter Umständen abdominelle </a:t>
            </a:r>
            <a:br>
              <a:rPr lang="de-DE" sz="1600" dirty="0"/>
            </a:br>
            <a:r>
              <a:rPr lang="de-DE" sz="1600" dirty="0"/>
              <a:t>    Beschwerden hervorrufen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7988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rm 59393">
            <a:extLst>
              <a:ext uri="{FF2B5EF4-FFF2-40B4-BE49-F238E27FC236}">
                <a16:creationId xmlns:a16="http://schemas.microsoft.com/office/drawing/2014/main" id="{49D07A65-71F0-4F68-A8AA-D9C731246B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Die allergische Reaktion</a:t>
            </a:r>
          </a:p>
        </p:txBody>
      </p:sp>
      <p:sp>
        <p:nvSpPr>
          <p:cNvPr id="63491" name="Form 59394">
            <a:extLst>
              <a:ext uri="{FF2B5EF4-FFF2-40B4-BE49-F238E27FC236}">
                <a16:creationId xmlns:a16="http://schemas.microsoft.com/office/drawing/2014/main" id="{26C7E176-5FEA-48AE-8641-B828729A6A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Die allergische Reaktion - ein Grenzflächenproblem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DE" altLang="de-DE" sz="1600" dirty="0"/>
              <a:t>  Studie 2001 (Lancet): Lactobacillus rhamnosus:</a:t>
            </a:r>
            <a:br>
              <a:rPr lang="de-DE" altLang="de-DE" sz="1600" dirty="0"/>
            </a:br>
            <a:r>
              <a:rPr lang="de-DE" altLang="de-DE" sz="1600" dirty="0"/>
              <a:t>    Mutter 4 Wochen präpartal und Säugling 6 Monate postpartal:</a:t>
            </a:r>
            <a:br>
              <a:rPr lang="de-DE" altLang="de-DE" sz="1600" dirty="0"/>
            </a:br>
            <a:r>
              <a:rPr lang="de-DE" altLang="de-DE" sz="1600" dirty="0"/>
              <a:t>    Deutlich weniger Allergien in der Milchsäurebakteriengruppe in den ersten 2 </a:t>
            </a:r>
            <a:br>
              <a:rPr lang="de-DE" altLang="de-DE" sz="1600" dirty="0"/>
            </a:br>
            <a:r>
              <a:rPr lang="de-DE" altLang="de-DE" sz="1600" dirty="0"/>
              <a:t>    Jahren</a:t>
            </a:r>
            <a:br>
              <a:rPr lang="de-DE" altLang="de-DE" sz="1600" dirty="0"/>
            </a:br>
            <a:br>
              <a:rPr lang="de-DE" altLang="de-DE" sz="1600" dirty="0"/>
            </a:br>
            <a:r>
              <a:rPr lang="de-DE" altLang="de-DE" sz="1600" b="1" dirty="0"/>
              <a:t>Das Auftreten von allergischen Reaktionen liegt in der frühen Kindheit	</a:t>
            </a:r>
          </a:p>
          <a:p>
            <a:pPr marL="0" indent="0"/>
            <a:r>
              <a:rPr lang="de-DE" altLang="de-DE" sz="1600" dirty="0"/>
              <a:t>  Klinische Erstmanifestation: </a:t>
            </a:r>
            <a:br>
              <a:rPr lang="de-DE" altLang="de-DE" sz="1600" dirty="0"/>
            </a:br>
            <a:r>
              <a:rPr lang="de-DE" altLang="de-DE" sz="1600" dirty="0"/>
              <a:t>    Nahrungsmittelunverträglichkeit </a:t>
            </a:r>
            <a:r>
              <a:rPr lang="de-DE" altLang="de-DE" sz="1600" dirty="0">
                <a:sym typeface="Wingdings" panose="05000000000000000000" pitchFamily="2" charset="2"/>
              </a:rPr>
              <a:t> </a:t>
            </a:r>
            <a:r>
              <a:rPr lang="de-DE" altLang="de-DE" sz="1600" dirty="0"/>
              <a:t>Stuhlverhalten, Koliken, Blähungen, Flatulenz </a:t>
            </a:r>
            <a:br>
              <a:rPr lang="de-DE" altLang="de-DE" sz="1600" dirty="0"/>
            </a:br>
            <a:r>
              <a:rPr lang="de-DE" altLang="de-DE" sz="1600" dirty="0"/>
              <a:t>    </a:t>
            </a:r>
            <a:r>
              <a:rPr lang="de-DE" altLang="de-DE" sz="1600" dirty="0">
                <a:sym typeface="Wingdings" panose="05000000000000000000" pitchFamily="2" charset="2"/>
              </a:rPr>
              <a:t> </a:t>
            </a:r>
            <a:r>
              <a:rPr lang="de-DE" altLang="de-DE" sz="1600" dirty="0"/>
              <a:t>Zug auf Nabelschnurrest löst im Leberhilus Schmerzen aus!!</a:t>
            </a:r>
          </a:p>
          <a:p>
            <a:pPr marL="0" indent="0"/>
            <a:r>
              <a:rPr lang="de-DE" altLang="de-DE" sz="1600" dirty="0"/>
              <a:t>  Monate später: Allergische Reaktionen an allen Grenzflächen</a:t>
            </a:r>
            <a:br>
              <a:rPr lang="de-DE" altLang="de-DE" sz="1600" dirty="0"/>
            </a:br>
            <a:br>
              <a:rPr lang="de-DE" altLang="de-DE" sz="1600" dirty="0"/>
            </a:br>
            <a:r>
              <a:rPr lang="de-DE" altLang="de-DE" sz="1600" b="1" dirty="0"/>
              <a:t>Potentielle Allergene:</a:t>
            </a:r>
          </a:p>
          <a:p>
            <a:pPr marL="0" indent="0"/>
            <a:r>
              <a:rPr lang="de-DE" altLang="de-DE" sz="1600" dirty="0"/>
              <a:t>  Kuhmilcheiweiss, Hühnereiweiss, Fisch, Orangen, Erdnüsse, Getreide, Gewürze</a:t>
            </a:r>
          </a:p>
          <a:p>
            <a:pPr marL="0" indent="0"/>
            <a:r>
              <a:rPr lang="de-DE" altLang="de-DE" sz="1600" dirty="0"/>
              <a:t>  Es genügen Spuren zur Bildung von Antikörpern der Klasse IgE! </a:t>
            </a:r>
            <a:br>
              <a:rPr lang="de-DE" altLang="de-DE" sz="1600" dirty="0"/>
            </a:br>
            <a:r>
              <a:rPr lang="de-DE" altLang="de-DE" sz="1600" dirty="0"/>
              <a:t>    Bildung von IgE erleichtert durch Parasiten, Viren und Aluminiumhydroxid</a:t>
            </a:r>
            <a:endParaRPr lang="de-CH" altLang="de-DE" sz="1600" dirty="0"/>
          </a:p>
        </p:txBody>
      </p:sp>
      <p:sp>
        <p:nvSpPr>
          <p:cNvPr id="63492" name="Text Box 4">
            <a:extLst>
              <a:ext uri="{FF2B5EF4-FFF2-40B4-BE49-F238E27FC236}">
                <a16:creationId xmlns:a16="http://schemas.microsoft.com/office/drawing/2014/main" id="{246A51ED-A323-452D-A4FA-9F044D0EF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6224588"/>
            <a:ext cx="6196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Grenzflächen – AMT – Arbeitskreis für mikrobiologische Therapie e.V. , Herborn, 2004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rm 59393">
            <a:extLst>
              <a:ext uri="{FF2B5EF4-FFF2-40B4-BE49-F238E27FC236}">
                <a16:creationId xmlns:a16="http://schemas.microsoft.com/office/drawing/2014/main" id="{011C9386-34D3-44D7-AAD6-F308EA9094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Etagenwechsel - Allergiekarriere</a:t>
            </a:r>
          </a:p>
        </p:txBody>
      </p:sp>
      <p:sp>
        <p:nvSpPr>
          <p:cNvPr id="64515" name="Form 59394">
            <a:extLst>
              <a:ext uri="{FF2B5EF4-FFF2-40B4-BE49-F238E27FC236}">
                <a16:creationId xmlns:a16="http://schemas.microsoft.com/office/drawing/2014/main" id="{505603F0-ECB2-4FF6-8C11-D15C2A177B5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Frühzeitig nachweisbar:</a:t>
            </a:r>
            <a:endParaRPr lang="de-DE" altLang="de-DE" sz="1800" b="1" dirty="0"/>
          </a:p>
          <a:p>
            <a:pPr marL="0" indent="0"/>
            <a:r>
              <a:rPr lang="de-DE" altLang="de-DE" sz="1600" dirty="0"/>
              <a:t>  Reduzierte sIgA Freisetzung an den Schleimhäuten</a:t>
            </a:r>
            <a:br>
              <a:rPr lang="de-DE" altLang="de-DE" sz="1600" dirty="0"/>
            </a:br>
            <a:r>
              <a:rPr lang="de-DE" altLang="de-DE" sz="1600" dirty="0"/>
              <a:t>    Alpha-1-Antitrypsin Erhöhung als Ausdruck einer zunehmenden Barrierestörung</a:t>
            </a:r>
            <a:br>
              <a:rPr lang="de-DE" altLang="de-DE" sz="1600" dirty="0"/>
            </a:br>
            <a:br>
              <a:rPr lang="de-DE" altLang="de-DE" sz="1600" dirty="0"/>
            </a:br>
            <a:r>
              <a:rPr lang="de-DE" altLang="de-DE" sz="1600" b="1" dirty="0"/>
              <a:t>Etagenwechsel:</a:t>
            </a:r>
          </a:p>
          <a:p>
            <a:pPr marL="0" indent="0"/>
            <a:r>
              <a:rPr lang="de-DE" altLang="de-DE" sz="1600" dirty="0"/>
              <a:t>  Die Störung im Darm wirkt sich jetzt zunehmend auf die oberen und unteren </a:t>
            </a:r>
            <a:br>
              <a:rPr lang="de-DE" altLang="de-DE" sz="1600" dirty="0"/>
            </a:br>
            <a:r>
              <a:rPr lang="de-DE" altLang="de-DE" sz="1600" dirty="0"/>
              <a:t>    Etagen aus</a:t>
            </a:r>
            <a:br>
              <a:rPr lang="de-DE" altLang="de-DE" sz="1600" dirty="0"/>
            </a:br>
            <a:br>
              <a:rPr lang="de-DE" altLang="de-DE" sz="1600" dirty="0"/>
            </a:br>
            <a:r>
              <a:rPr lang="de-DE" altLang="de-DE" sz="1600" b="1" dirty="0"/>
              <a:t>Folgen:</a:t>
            </a:r>
          </a:p>
          <a:p>
            <a:pPr marL="0" indent="0"/>
            <a:r>
              <a:rPr lang="de-DE" altLang="de-DE" sz="1600" dirty="0"/>
              <a:t>  Vielzahl von ORL-Infekten, Otitiden, Bronchitiden, Cystitiden</a:t>
            </a:r>
          </a:p>
          <a:p>
            <a:pPr marL="0" indent="0"/>
            <a:r>
              <a:rPr lang="de-DE" altLang="de-DE" sz="1600" dirty="0"/>
              <a:t>  Immer häufiger: Spasmen der glatten Bronchialmuskulatur</a:t>
            </a:r>
          </a:p>
          <a:p>
            <a:pPr marL="0" indent="0"/>
            <a:r>
              <a:rPr lang="de-DE" altLang="de-DE" sz="1600" dirty="0"/>
              <a:t>  Trockene Haut, Juckreiz: Die Hyperreagibilität wird nicht selten als Neurodermitis </a:t>
            </a:r>
            <a:br>
              <a:rPr lang="de-DE" altLang="de-DE" sz="1600" dirty="0"/>
            </a:br>
            <a:r>
              <a:rPr lang="de-DE" altLang="de-DE" sz="1600" dirty="0"/>
              <a:t>    gedeutet</a:t>
            </a:r>
          </a:p>
          <a:p>
            <a:pPr marL="0" indent="0"/>
            <a:r>
              <a:rPr lang="de-DE" altLang="de-DE" sz="1600" dirty="0"/>
              <a:t>  Wegen unzureichendem Schleimhautschutz Entwicklung von </a:t>
            </a:r>
            <a:br>
              <a:rPr lang="de-DE" altLang="de-DE" sz="1600" dirty="0"/>
            </a:br>
            <a:r>
              <a:rPr lang="de-DE" altLang="de-DE" sz="1600" dirty="0"/>
              <a:t>        -Nahrungsmittelintoleranzen</a:t>
            </a:r>
            <a:br>
              <a:rPr lang="de-DE" altLang="de-DE" sz="1600" dirty="0"/>
            </a:br>
            <a:r>
              <a:rPr lang="de-DE" altLang="de-DE" sz="1600" dirty="0"/>
              <a:t>        -Gluten- und Lactoseunverträglichkeit</a:t>
            </a:r>
            <a:br>
              <a:rPr lang="de-DE" altLang="de-DE" sz="1600" dirty="0"/>
            </a:br>
            <a:r>
              <a:rPr lang="de-DE" altLang="de-DE" sz="1600" dirty="0"/>
              <a:t>        -IgE-vermittelten Nahrungsmittelallergien</a:t>
            </a:r>
          </a:p>
          <a:p>
            <a:pPr marL="0" indent="0"/>
            <a:endParaRPr lang="de-DE" altLang="de-DE" sz="1600" dirty="0"/>
          </a:p>
          <a:p>
            <a:pPr marL="0" indent="0"/>
            <a:endParaRPr lang="de-DE" altLang="de-DE" sz="1600" dirty="0"/>
          </a:p>
          <a:p>
            <a:pPr marL="0" indent="0" eaLnBrk="1" hangingPunct="1">
              <a:spcAft>
                <a:spcPct val="0"/>
              </a:spcAft>
              <a:buClrTx/>
              <a:buFontTx/>
              <a:buBlip>
                <a:blip r:embed="rId3"/>
              </a:buBlip>
            </a:pPr>
            <a:endParaRPr lang="de-CH" altLang="de-DE" sz="1600" dirty="0"/>
          </a:p>
        </p:txBody>
      </p:sp>
      <p:sp>
        <p:nvSpPr>
          <p:cNvPr id="64516" name="Text Box 4">
            <a:extLst>
              <a:ext uri="{FF2B5EF4-FFF2-40B4-BE49-F238E27FC236}">
                <a16:creationId xmlns:a16="http://schemas.microsoft.com/office/drawing/2014/main" id="{86C2D245-A6B0-47BB-B939-743C4E904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6224588"/>
            <a:ext cx="6196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Grenzflächen – AMT – Arbeitskreis für mikrobiologische Therapie e.V. , Herborn, 2004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rm 59393">
            <a:extLst>
              <a:ext uri="{FF2B5EF4-FFF2-40B4-BE49-F238E27FC236}">
                <a16:creationId xmlns:a16="http://schemas.microsoft.com/office/drawing/2014/main" id="{0B0BC192-0198-4D44-9693-CDC1B5DF31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Gesundheit beginnt im Mund</a:t>
            </a:r>
          </a:p>
        </p:txBody>
      </p:sp>
      <p:sp>
        <p:nvSpPr>
          <p:cNvPr id="65539" name="Form 59394">
            <a:extLst>
              <a:ext uri="{FF2B5EF4-FFF2-40B4-BE49-F238E27FC236}">
                <a16:creationId xmlns:a16="http://schemas.microsoft.com/office/drawing/2014/main" id="{440A2C87-9F5D-413D-9F06-5F4EE33272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Die Mundhöhle als Grenzfläche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CH" altLang="de-DE" sz="1600" dirty="0"/>
              <a:t>  Teile des Zahnhalteapparates, das Parodontium, </a:t>
            </a:r>
            <a:br>
              <a:rPr lang="de-CH" altLang="de-DE" sz="1600" dirty="0"/>
            </a:br>
            <a:r>
              <a:rPr lang="de-CH" altLang="de-DE" sz="1600" dirty="0"/>
              <a:t>    sind ein immunologisch hoch kompetenter Bereich</a:t>
            </a:r>
          </a:p>
          <a:p>
            <a:pPr marL="0" indent="0"/>
            <a:r>
              <a:rPr lang="de-CH" altLang="de-DE" sz="1600" dirty="0"/>
              <a:t>  Die pathologisch veränderte Mundflora (Parodontitis) geht fast immer mit einer </a:t>
            </a:r>
            <a:br>
              <a:rPr lang="de-CH" altLang="de-DE" sz="1600" dirty="0"/>
            </a:br>
            <a:r>
              <a:rPr lang="de-CH" altLang="de-DE" sz="1600" dirty="0"/>
              <a:t>    deutlichen Zunahme pathogener Mikroben einher</a:t>
            </a:r>
          </a:p>
          <a:p>
            <a:pPr marL="0" indent="0"/>
            <a:r>
              <a:rPr lang="de-CH" altLang="de-DE" sz="1600" dirty="0"/>
              <a:t>  Die Infektion führt zu Kieferknochenabbau, Zahnlockerung und Zahnverlust</a:t>
            </a:r>
          </a:p>
          <a:p>
            <a:pPr marL="0" indent="0"/>
            <a:r>
              <a:rPr lang="de-CH" altLang="de-DE" sz="1600" dirty="0"/>
              <a:t>  Der Knochenabbau resultiert aus entzündlichen Veränderungen, bei denen </a:t>
            </a:r>
            <a:br>
              <a:rPr lang="de-CH" altLang="de-DE" sz="1600" dirty="0"/>
            </a:br>
            <a:r>
              <a:rPr lang="de-CH" altLang="de-DE" sz="1600" dirty="0"/>
              <a:t>    Botenstoffe, die Zytokine, eine wesentliche Rolle spielen</a:t>
            </a:r>
          </a:p>
          <a:p>
            <a:pPr marL="0" indent="0"/>
            <a:r>
              <a:rPr lang="de-CH" altLang="de-DE" sz="1600" dirty="0"/>
              <a:t>  Die Parodontitis ist als überschiessende Wirtsreaktion auf parodontalpathogene </a:t>
            </a:r>
            <a:br>
              <a:rPr lang="de-CH" altLang="de-DE" sz="1600" dirty="0"/>
            </a:br>
            <a:r>
              <a:rPr lang="de-CH" altLang="de-DE" sz="1600" dirty="0"/>
              <a:t>    Keime anzusehen. Nikotinabusus ist ein zusätzlicher Risikofaktor</a:t>
            </a:r>
            <a:br>
              <a:rPr lang="de-CH" altLang="de-DE" sz="1600" dirty="0"/>
            </a:br>
            <a:br>
              <a:rPr lang="de-CH" altLang="de-DE" sz="1600" dirty="0"/>
            </a:br>
            <a:r>
              <a:rPr lang="de-CH" altLang="de-DE" sz="1600" b="1" dirty="0"/>
              <a:t>Therapie der Parodontitis:</a:t>
            </a:r>
          </a:p>
          <a:p>
            <a:pPr marL="0" indent="0"/>
            <a:r>
              <a:rPr lang="de-CH" altLang="de-DE" sz="1600" dirty="0"/>
              <a:t>  Wiederherstellung der mikrobiellen Homöostase im Darm.</a:t>
            </a:r>
          </a:p>
          <a:p>
            <a:pPr marL="0" indent="0"/>
            <a:r>
              <a:rPr lang="de-CH" altLang="de-DE" sz="1600" dirty="0"/>
              <a:t>  Immunmodulation mit Probiotika</a:t>
            </a:r>
          </a:p>
          <a:p>
            <a:pPr marL="0" indent="0"/>
            <a:r>
              <a:rPr lang="de-CH" altLang="de-DE" sz="1600" dirty="0"/>
              <a:t>  Coenzym Q10: 200 mg täglich (Coenzym Q10: Vesisorb) </a:t>
            </a:r>
          </a:p>
          <a:p>
            <a:pPr marL="0" indent="0"/>
            <a:r>
              <a:rPr lang="de-CH" altLang="de-DE" sz="1600" dirty="0"/>
              <a:t>  Munddusche morgens und abends (WaterPik)!</a:t>
            </a:r>
            <a:br>
              <a:rPr lang="de-CH" altLang="de-DE" sz="1600" dirty="0"/>
            </a:br>
            <a:endParaRPr lang="de-DE" altLang="de-DE" sz="1600" dirty="0"/>
          </a:p>
          <a:p>
            <a:pPr marL="0" indent="0">
              <a:buFont typeface="Times New Roman" panose="02020603050405020304" pitchFamily="18" charset="0"/>
              <a:buNone/>
            </a:pPr>
            <a:endParaRPr lang="de-CH" altLang="de-DE" dirty="0"/>
          </a:p>
        </p:txBody>
      </p:sp>
      <p:pic>
        <p:nvPicPr>
          <p:cNvPr id="65540" name="Picture 12" descr="Chinese Spaghetti2">
            <a:extLst>
              <a:ext uri="{FF2B5EF4-FFF2-40B4-BE49-F238E27FC236}">
                <a16:creationId xmlns:a16="http://schemas.microsoft.com/office/drawing/2014/main" id="{8734122A-461F-41BC-A687-AF33157D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714375"/>
            <a:ext cx="11826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4">
            <a:extLst>
              <a:ext uri="{FF2B5EF4-FFF2-40B4-BE49-F238E27FC236}">
                <a16:creationId xmlns:a16="http://schemas.microsoft.com/office/drawing/2014/main" id="{35CC75F1-FAD9-4841-96C0-006365300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6224588"/>
            <a:ext cx="6196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Bild: Katrin Eichhorn - Hongkong</a:t>
            </a:r>
          </a:p>
        </p:txBody>
      </p:sp>
      <p:pic>
        <p:nvPicPr>
          <p:cNvPr id="65542" name="Picture 6" descr="\\Server\Dokumente\Sevisana\Shop JPG\Q10 Pillen.jpg">
            <a:extLst>
              <a:ext uri="{FF2B5EF4-FFF2-40B4-BE49-F238E27FC236}">
                <a16:creationId xmlns:a16="http://schemas.microsoft.com/office/drawing/2014/main" id="{1A1AD0DE-E83E-423A-8FE9-2FEB2E78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286250"/>
            <a:ext cx="2286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rm 59393">
            <a:extLst>
              <a:ext uri="{FF2B5EF4-FFF2-40B4-BE49-F238E27FC236}">
                <a16:creationId xmlns:a16="http://schemas.microsoft.com/office/drawing/2014/main" id="{B295F1CC-2AB3-44DD-9945-F3A75422C9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Das Gute an der Kuhmilch</a:t>
            </a:r>
          </a:p>
        </p:txBody>
      </p:sp>
      <p:sp>
        <p:nvSpPr>
          <p:cNvPr id="66563" name="Form 59394">
            <a:extLst>
              <a:ext uri="{FF2B5EF4-FFF2-40B4-BE49-F238E27FC236}">
                <a16:creationId xmlns:a16="http://schemas.microsoft.com/office/drawing/2014/main" id="{1657FAC1-FDB4-4387-BDC9-8D17F3F683F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Tafelsilber reinigen</a:t>
            </a:r>
            <a:endParaRPr lang="de-DE" altLang="de-DE" sz="1800" b="1" dirty="0"/>
          </a:p>
          <a:p>
            <a:pPr marL="0" indent="0"/>
            <a:r>
              <a:rPr lang="de-DE" altLang="de-DE" sz="1600" dirty="0"/>
              <a:t>  Besteck ½ Stunde in frische Milch mit einigen Tropfen Essig einlegen und dann mit </a:t>
            </a:r>
            <a:br>
              <a:rPr lang="de-DE" altLang="de-DE" sz="1600" dirty="0"/>
            </a:br>
            <a:r>
              <a:rPr lang="de-DE" altLang="de-DE" sz="1600" dirty="0"/>
              <a:t>    warmem Seifenwasser spülen</a:t>
            </a:r>
            <a:br>
              <a:rPr lang="de-DE" altLang="de-DE" sz="1600" dirty="0"/>
            </a:br>
            <a:br>
              <a:rPr lang="de-DE" altLang="de-DE" sz="1600" dirty="0"/>
            </a:br>
            <a:r>
              <a:rPr lang="de-DE" altLang="de-DE" sz="1600" b="1" dirty="0"/>
              <a:t>Zimmerpflanzen</a:t>
            </a:r>
          </a:p>
          <a:p>
            <a:pPr marL="0" indent="0"/>
            <a:r>
              <a:rPr lang="de-DE" altLang="de-DE" sz="1600" dirty="0"/>
              <a:t>  Dem Giesswasser für den Farn </a:t>
            </a:r>
            <a:br>
              <a:rPr lang="de-DE" altLang="de-DE" sz="1600" dirty="0"/>
            </a:br>
            <a:r>
              <a:rPr lang="de-DE" altLang="de-DE" sz="1600" dirty="0"/>
              <a:t>    einmal pro Woche etwas Kuhmilch dazu geben</a:t>
            </a:r>
            <a:br>
              <a:rPr lang="de-DE" altLang="de-DE" sz="1600" dirty="0"/>
            </a:br>
            <a:br>
              <a:rPr lang="de-DE" altLang="de-DE" sz="1600" dirty="0"/>
            </a:br>
            <a:r>
              <a:rPr lang="de-DE" altLang="de-DE" sz="1600" b="1" dirty="0"/>
              <a:t>Obstflecken auf der Kleidung</a:t>
            </a:r>
          </a:p>
          <a:p>
            <a:pPr marL="0" indent="0"/>
            <a:r>
              <a:rPr lang="de-DE" altLang="de-DE" sz="1600" dirty="0"/>
              <a:t>  Fleck zuerst mit Wasser und Seife behandeln, </a:t>
            </a:r>
            <a:br>
              <a:rPr lang="de-DE" altLang="de-DE" sz="1600" dirty="0"/>
            </a:br>
            <a:r>
              <a:rPr lang="de-DE" altLang="de-DE" sz="1600" dirty="0"/>
              <a:t>    dann Kleidungsstück über Nacht in </a:t>
            </a:r>
            <a:br>
              <a:rPr lang="de-DE" altLang="de-DE" sz="1600" dirty="0"/>
            </a:br>
            <a:r>
              <a:rPr lang="de-DE" altLang="de-DE" sz="1600" dirty="0"/>
              <a:t>    Kuhmilch einlegen, mit Wasser spülen </a:t>
            </a:r>
            <a:br>
              <a:rPr lang="de-DE" altLang="de-DE" sz="1600" dirty="0"/>
            </a:br>
            <a:r>
              <a:rPr lang="de-DE" altLang="de-DE" sz="1600" dirty="0"/>
              <a:t>    und dann wie gewohnt waschen</a:t>
            </a:r>
            <a:br>
              <a:rPr lang="de-DE" altLang="de-DE" sz="1600" dirty="0"/>
            </a:br>
            <a:br>
              <a:rPr lang="de-DE" altLang="de-DE" sz="1600" dirty="0"/>
            </a:br>
            <a:r>
              <a:rPr lang="de-DE" altLang="de-DE" sz="1600" b="1" dirty="0"/>
              <a:t>Ledertaschen, Lederschuhe</a:t>
            </a:r>
          </a:p>
          <a:p>
            <a:pPr marL="0" indent="0"/>
            <a:r>
              <a:rPr lang="de-DE" altLang="de-DE" sz="1600" dirty="0"/>
              <a:t>  Einmal pro Woche mit Milch einreiben </a:t>
            </a:r>
            <a:br>
              <a:rPr lang="de-DE" altLang="de-DE" sz="1600" dirty="0"/>
            </a:br>
            <a:r>
              <a:rPr lang="de-DE" altLang="de-DE" sz="1600" dirty="0"/>
              <a:t>    und nach dem Trocknen mit einem weichen </a:t>
            </a:r>
            <a:br>
              <a:rPr lang="de-DE" altLang="de-DE" sz="1600" dirty="0"/>
            </a:br>
            <a:r>
              <a:rPr lang="de-DE" altLang="de-DE" sz="1600" dirty="0"/>
              <a:t>    Tuch polieren</a:t>
            </a:r>
            <a:endParaRPr lang="de-CH" altLang="de-DE" sz="1600" dirty="0"/>
          </a:p>
        </p:txBody>
      </p:sp>
      <p:sp>
        <p:nvSpPr>
          <p:cNvPr id="66564" name="Text Box 4">
            <a:extLst>
              <a:ext uri="{FF2B5EF4-FFF2-40B4-BE49-F238E27FC236}">
                <a16:creationId xmlns:a16="http://schemas.microsoft.com/office/drawing/2014/main" id="{2A26E73F-D9F3-446D-A1CD-58712FE2B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6224588"/>
            <a:ext cx="6196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Reader`s Digest, April 2010 </a:t>
            </a:r>
          </a:p>
        </p:txBody>
      </p:sp>
      <p:pic>
        <p:nvPicPr>
          <p:cNvPr id="66565" name="Picture 5" descr="\\Server\Fotos\JPG Praxis\Tiere\Kuh Muh.jpg">
            <a:extLst>
              <a:ext uri="{FF2B5EF4-FFF2-40B4-BE49-F238E27FC236}">
                <a16:creationId xmlns:a16="http://schemas.microsoft.com/office/drawing/2014/main" id="{185C09E7-68E9-445C-B12D-705FE8896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928813"/>
            <a:ext cx="31718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Take Home Message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>
              <a:buFont typeface="Times New Roman" pitchFamily="18" charset="0"/>
              <a:buNone/>
            </a:pPr>
            <a:endParaRPr lang="de-DE" sz="1800" b="1" dirty="0"/>
          </a:p>
          <a:p>
            <a:pPr marL="0" indent="0"/>
            <a:r>
              <a:rPr lang="de-CH" sz="1600" dirty="0"/>
              <a:t> </a:t>
            </a:r>
            <a:r>
              <a:rPr lang="de-DE" sz="1600" dirty="0"/>
              <a:t> Wir leben nicht von dem, was wir essen, sondern von dem, was wir verdauen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Krankheit beginnt oft im Mund und im Hirn</a:t>
            </a:r>
            <a:br>
              <a:rPr lang="de-DE" sz="1600" dirty="0"/>
            </a:br>
            <a:endParaRPr lang="de-DE" sz="1600" dirty="0"/>
          </a:p>
          <a:p>
            <a:pPr marL="0" indent="0"/>
            <a:r>
              <a:rPr lang="de-DE" sz="1600" dirty="0"/>
              <a:t>  ¾ aller Krankheiten sind ernährungsbedingt!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13252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rm 2049">
            <a:extLst>
              <a:ext uri="{FF2B5EF4-FFF2-40B4-BE49-F238E27FC236}">
                <a16:creationId xmlns:a16="http://schemas.microsoft.com/office/drawing/2014/main" id="{C36DE080-02D3-44DE-869D-9810B9DD62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altLang="de-DE" dirty="0"/>
              <a:t>Probiotika</a:t>
            </a:r>
            <a:endParaRPr lang="de-DE" altLang="de-DE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rm 59393">
            <a:extLst>
              <a:ext uri="{FF2B5EF4-FFF2-40B4-BE49-F238E27FC236}">
                <a16:creationId xmlns:a16="http://schemas.microsoft.com/office/drawing/2014/main" id="{47B1CE08-75AC-47CE-BBA2-2B4B080FC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Probiotika - Indikation und Wirkung</a:t>
            </a:r>
          </a:p>
        </p:txBody>
      </p:sp>
      <p:pic>
        <p:nvPicPr>
          <p:cNvPr id="68611" name="Picture 5" descr="\\Server\Dokumente\Literatursammlung\Probiotika Anwendung Tabelle0001.jpg">
            <a:extLst>
              <a:ext uri="{FF2B5EF4-FFF2-40B4-BE49-F238E27FC236}">
                <a16:creationId xmlns:a16="http://schemas.microsoft.com/office/drawing/2014/main" id="{C483A2A4-61FB-4B77-9515-BDEBB540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676275"/>
            <a:ext cx="6124575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B5687214-BCBD-41F3-B483-21979EE577B8}"/>
              </a:ext>
            </a:extLst>
          </p:cNvPr>
          <p:cNvCxnSpPr/>
          <p:nvPr/>
        </p:nvCxnSpPr>
        <p:spPr>
          <a:xfrm>
            <a:off x="900113" y="3429000"/>
            <a:ext cx="719137" cy="1588"/>
          </a:xfrm>
          <a:prstGeom prst="straightConnector1">
            <a:avLst/>
          </a:prstGeom>
          <a:ln w="762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rm 59393">
            <a:extLst>
              <a:ext uri="{FF2B5EF4-FFF2-40B4-BE49-F238E27FC236}">
                <a16:creationId xmlns:a16="http://schemas.microsoft.com/office/drawing/2014/main" id="{E40DC9B9-3F7F-4923-837C-92C5BDA418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Die Matrix vernetzt den ganzen Körper</a:t>
            </a:r>
          </a:p>
        </p:txBody>
      </p:sp>
      <p:sp>
        <p:nvSpPr>
          <p:cNvPr id="52227" name="Form 59394">
            <a:extLst>
              <a:ext uri="{FF2B5EF4-FFF2-40B4-BE49-F238E27FC236}">
                <a16:creationId xmlns:a16="http://schemas.microsoft.com/office/drawing/2014/main" id="{9EAB9603-0A2A-4C40-8CA8-119641BDD91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2" y="993775"/>
            <a:ext cx="7964809" cy="5507038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Intakte Grenzflächen = Garanten für die Gesundheit!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CH" altLang="de-DE" sz="1600" dirty="0"/>
              <a:t>  In der Matrix treffen Regulationssysteme zusammen und sind miteinander vernetzt: </a:t>
            </a:r>
            <a:br>
              <a:rPr lang="de-CH" altLang="de-DE" sz="1600" dirty="0"/>
            </a:br>
            <a:r>
              <a:rPr lang="de-CH" altLang="de-DE" sz="1600" dirty="0"/>
              <a:t>    Über die vegetativen Nervenendigungen das Zentralnervensystem und damit die Psyche</a:t>
            </a:r>
          </a:p>
          <a:p>
            <a:pPr marL="0" indent="0"/>
            <a:r>
              <a:rPr lang="de-CH" altLang="de-DE" sz="1600" dirty="0"/>
              <a:t>  Über die vegetativen Nervenendigungen werden Neurotransmitter an die Immunzellen </a:t>
            </a:r>
            <a:br>
              <a:rPr lang="de-CH" altLang="de-DE" sz="1600" dirty="0"/>
            </a:br>
            <a:r>
              <a:rPr lang="de-CH" altLang="de-DE" sz="1600" dirty="0"/>
              <a:t>    abgegeben. Diese besitzen an der Zellmembran Rezeptoren, die die Neurotransmitter </a:t>
            </a:r>
            <a:br>
              <a:rPr lang="de-CH" altLang="de-DE" sz="1600" dirty="0"/>
            </a:br>
            <a:r>
              <a:rPr lang="de-CH" altLang="de-DE" sz="1600" dirty="0"/>
              <a:t>    aufnehmen. Auf diese Weise können sich seelische Einflüsse  durchaus schwächend und </a:t>
            </a:r>
            <a:br>
              <a:rPr lang="de-CH" altLang="de-DE" sz="1600" dirty="0"/>
            </a:br>
            <a:r>
              <a:rPr lang="de-CH" altLang="de-DE" sz="1600" dirty="0"/>
              <a:t>    stärkend auf das Immunsystem auswirken</a:t>
            </a:r>
          </a:p>
          <a:p>
            <a:pPr marL="0" indent="0"/>
            <a:r>
              <a:rPr lang="de-CH" altLang="de-DE" sz="1600" dirty="0"/>
              <a:t>  Die Vernetzung der Grenzflächensysteme verdeutlichen das Postulat der Ganzheitsmedizin:   </a:t>
            </a:r>
            <a:br>
              <a:rPr lang="de-CH" altLang="de-DE" sz="1600" dirty="0"/>
            </a:br>
            <a:r>
              <a:rPr lang="de-CH" altLang="de-DE" sz="1600" dirty="0"/>
              <a:t>    Fällt nur eins dieser System aus, so muss zwangläufig auch die Funktion der anderen auf </a:t>
            </a:r>
            <a:br>
              <a:rPr lang="de-CH" altLang="de-DE" sz="1600" dirty="0"/>
            </a:br>
            <a:r>
              <a:rPr lang="de-CH" altLang="de-DE" sz="1600" dirty="0"/>
              <a:t>    Dauer Schaden nehmen</a:t>
            </a:r>
          </a:p>
          <a:p>
            <a:pPr marL="0" indent="0"/>
            <a:r>
              <a:rPr lang="de-CH" altLang="de-DE" sz="1600" dirty="0"/>
              <a:t>  Wenn das intestinale Milieu kippt, so schädigen die entstandenen Toxine die Mucosa und </a:t>
            </a:r>
            <a:br>
              <a:rPr lang="de-CH" altLang="de-DE" sz="1600" dirty="0"/>
            </a:br>
            <a:r>
              <a:rPr lang="de-CH" altLang="de-DE" sz="1600" dirty="0"/>
              <a:t>    machen sie hyperpermeabel. Die Toxinflut überreizt das Immunsystem und überschwemmt </a:t>
            </a:r>
            <a:br>
              <a:rPr lang="de-CH" altLang="de-DE" sz="1600" dirty="0"/>
            </a:br>
            <a:r>
              <a:rPr lang="de-CH" altLang="de-DE" sz="1600" dirty="0"/>
              <a:t>    die Matrix: </a:t>
            </a:r>
            <a:r>
              <a:rPr lang="de-CH" altLang="de-DE" sz="1600" b="1" dirty="0"/>
              <a:t>Die Matrix wird umfunktioniert zur Müllhalde!</a:t>
            </a:r>
          </a:p>
        </p:txBody>
      </p:sp>
      <p:sp>
        <p:nvSpPr>
          <p:cNvPr id="52228" name="Text Box 4">
            <a:extLst>
              <a:ext uri="{FF2B5EF4-FFF2-40B4-BE49-F238E27FC236}">
                <a16:creationId xmlns:a16="http://schemas.microsoft.com/office/drawing/2014/main" id="{BF2E1112-ED2C-4EA2-A850-A86DCF505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1613" y="6224588"/>
            <a:ext cx="61960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Grenzflächen – AMT – Arbeitskreis für mikrobiologische Therapie e.V. , Herborn, 2004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rm 59393">
            <a:extLst>
              <a:ext uri="{FF2B5EF4-FFF2-40B4-BE49-F238E27FC236}">
                <a16:creationId xmlns:a16="http://schemas.microsoft.com/office/drawing/2014/main" id="{6352769D-731F-4B77-B876-42A0782D4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Probiotika</a:t>
            </a:r>
          </a:p>
        </p:txBody>
      </p:sp>
      <p:sp>
        <p:nvSpPr>
          <p:cNvPr id="69635" name="Form 59394">
            <a:extLst>
              <a:ext uri="{FF2B5EF4-FFF2-40B4-BE49-F238E27FC236}">
                <a16:creationId xmlns:a16="http://schemas.microsoft.com/office/drawing/2014/main" id="{CE9E8927-09D3-47ED-BC63-5EBECB636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Lactobazillen - Freunde für Gross und Klein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CH" altLang="de-DE" sz="1600" dirty="0"/>
              <a:t>  Tongji-Universität in Shanghai: </a:t>
            </a:r>
            <a:br>
              <a:rPr lang="de-CH" altLang="de-DE" sz="1600" dirty="0"/>
            </a:br>
            <a:r>
              <a:rPr lang="de-CH" altLang="de-DE" sz="1600" dirty="0"/>
              <a:t>    Doppelblindstudie während den Wintermonaten an mehreren Hunderten 3-5-</a:t>
            </a:r>
            <a:br>
              <a:rPr lang="de-CH" altLang="de-DE" sz="1600" dirty="0"/>
            </a:br>
            <a:r>
              <a:rPr lang="de-CH" altLang="de-DE" sz="1600" dirty="0"/>
              <a:t>    jährigen Kindern mit den probiotischen Bakterien Lactobacillus und </a:t>
            </a:r>
            <a:br>
              <a:rPr lang="de-CH" altLang="de-DE" sz="1600" dirty="0"/>
            </a:br>
            <a:r>
              <a:rPr lang="de-CH" altLang="de-DE" sz="1600" dirty="0"/>
              <a:t>    Bifidobakterium auf die körpereigene Krankheitsabwehr:</a:t>
            </a:r>
            <a:br>
              <a:rPr lang="de-CH" altLang="de-DE" sz="1600" dirty="0"/>
            </a:br>
            <a:br>
              <a:rPr lang="de-CH" altLang="de-DE" sz="1600" dirty="0"/>
            </a:br>
            <a:br>
              <a:rPr lang="de-CH" altLang="de-DE" sz="1600" dirty="0"/>
            </a:br>
            <a:br>
              <a:rPr lang="de-CH" altLang="de-DE" sz="1600" dirty="0"/>
            </a:br>
            <a:endParaRPr lang="de-CH" altLang="de-DE" sz="1600" dirty="0"/>
          </a:p>
          <a:p>
            <a:pPr marL="0" indent="0"/>
            <a:r>
              <a:rPr lang="de-CH" altLang="de-DE" sz="1600" dirty="0"/>
              <a:t>  </a:t>
            </a:r>
            <a:r>
              <a:rPr lang="de-CH" altLang="de-DE" sz="1600" b="1" dirty="0"/>
              <a:t>Beeindruckende Ergebnisse: </a:t>
            </a:r>
            <a:br>
              <a:rPr lang="de-CH" altLang="de-DE" sz="1600" dirty="0"/>
            </a:br>
            <a:br>
              <a:rPr lang="de-CH" altLang="de-DE" sz="1600" dirty="0"/>
            </a:br>
            <a:r>
              <a:rPr lang="de-CH" altLang="de-DE" sz="1600" dirty="0"/>
              <a:t>        </a:t>
            </a:r>
            <a:r>
              <a:rPr lang="de-CH" altLang="de-DE" sz="1600" b="1" dirty="0"/>
              <a:t>Fieber minus 73%</a:t>
            </a:r>
            <a:br>
              <a:rPr lang="de-CH" altLang="de-DE" sz="1600" b="1" dirty="0"/>
            </a:br>
            <a:r>
              <a:rPr lang="de-CH" altLang="de-DE" sz="1600" b="1" dirty="0"/>
              <a:t>        Laufende Nasen minus 59%</a:t>
            </a:r>
            <a:br>
              <a:rPr lang="de-CH" altLang="de-DE" sz="1600" b="1" dirty="0"/>
            </a:br>
            <a:r>
              <a:rPr lang="de-CH" altLang="de-DE" sz="1600" b="1" dirty="0"/>
              <a:t>        Husten minus 62%</a:t>
            </a:r>
            <a:endParaRPr lang="de-CH" altLang="de-DE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6155084" cy="457200"/>
          </a:xfrm>
        </p:spPr>
        <p:txBody>
          <a:bodyPr wrap="square"/>
          <a:lstStyle/>
          <a:p>
            <a:r>
              <a:rPr lang="de-CH" dirty="0"/>
              <a:t>Ausführliche Informationen zu vielen Themen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>
                <a:hlinkClick r:id="rId3"/>
              </a:rPr>
              <a:t>www.ever.ch</a:t>
            </a:r>
            <a:r>
              <a:rPr lang="de-CH" sz="1800" b="1" dirty="0"/>
              <a:t> </a:t>
            </a:r>
            <a:r>
              <a:rPr lang="de-CH" sz="1800" b="1" dirty="0">
                <a:sym typeface="Wingdings" panose="05000000000000000000" pitchFamily="2" charset="2"/>
              </a:rPr>
              <a:t> Medizinwissen</a:t>
            </a:r>
            <a:br>
              <a:rPr lang="de-CH" sz="1800" b="1" dirty="0"/>
            </a:br>
            <a:endParaRPr lang="de-DE" sz="1800" b="1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EDF21F-783F-64F8-D215-8D651F195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684" y="1535845"/>
            <a:ext cx="5688632" cy="4688743"/>
          </a:xfrm>
          <a:prstGeom prst="rect">
            <a:avLst/>
          </a:prstGeom>
          <a:ln>
            <a:solidFill>
              <a:srgbClr val="336699"/>
            </a:solidFill>
          </a:ln>
        </p:spPr>
      </p:pic>
    </p:spTree>
    <p:extLst>
      <p:ext uri="{BB962C8B-B14F-4D97-AF65-F5344CB8AC3E}">
        <p14:creationId xmlns:p14="http://schemas.microsoft.com/office/powerpoint/2010/main" val="30554179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rm 11265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dirty="0"/>
              <a:t>Besten Dank für Ihre Aufmerksamkeit</a:t>
            </a:r>
            <a:endParaRPr lang="de-CH" sz="2100" dirty="0"/>
          </a:p>
        </p:txBody>
      </p:sp>
      <p:sp>
        <p:nvSpPr>
          <p:cNvPr id="4" name="Form 2050">
            <a:extLst>
              <a:ext uri="{FF2B5EF4-FFF2-40B4-BE49-F238E27FC236}">
                <a16:creationId xmlns:a16="http://schemas.microsoft.com/office/drawing/2014/main" id="{C0DE7170-88FC-4F76-8CBD-0374E226C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509120"/>
            <a:ext cx="47721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-13873163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  <a:defRPr sz="2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6pPr>
            <a:lvl7pPr marL="29718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7pPr>
            <a:lvl8pPr marL="34290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8pPr>
            <a:lvl9pPr marL="38862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CH" altLang="de-DE" sz="2000" kern="0" dirty="0"/>
              <a:t>Dr. med. Dr. scient. med. Jürg Eichhorn</a:t>
            </a:r>
          </a:p>
          <a:p>
            <a:pPr>
              <a:lnSpc>
                <a:spcPct val="90000"/>
              </a:lnSpc>
            </a:pPr>
            <a:endParaRPr lang="de-CH" altLang="de-DE" sz="2000" kern="0" dirty="0"/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CH-9100 Herisau</a:t>
            </a:r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drje49@gmail.com</a:t>
            </a:r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www.ever.ch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2000" kern="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DE" dirty="0"/>
              <a:t>Autor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0EFC16F-09DF-0233-FE40-628E230106F0}"/>
              </a:ext>
            </a:extLst>
          </p:cNvPr>
          <p:cNvSpPr txBox="1"/>
          <p:nvPr/>
        </p:nvSpPr>
        <p:spPr>
          <a:xfrm>
            <a:off x="1187624" y="654158"/>
            <a:ext cx="68407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med. Dr. scient. med Jürg Eichhorn  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Allgemeine Innere Medizin FMH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Praxis für Allgemeine und Komplementärmedizin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"Im Lindenhof"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Bahnhofstr. 23, CH-9100 Herisau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drje49@gmail.com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www.ever.ch</a:t>
            </a:r>
          </a:p>
          <a:p>
            <a:endParaRPr lang="de-CH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Traditionelle Chinesische Medizin ASA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Sportmedizin SGSM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Traditionelle Chinesische Medizin ASA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Sportmedizin SGSM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Neuraltherapie SANTH &amp; SRN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Manuelle Medizin SAMM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Ernährungsheilkunde SSAAMP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Orthomolekularmedizin SSAAMP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FXM. Mayr-Arzt (Diplom)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applied kinesiology ICAK-D &amp; ICAK-A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CAS-Genomisch-klinische Medizin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Wissenschaftliches Doktoratsstudium, Dr. scient. med. (UFL)</a:t>
            </a:r>
          </a:p>
        </p:txBody>
      </p:sp>
    </p:spTree>
    <p:extLst>
      <p:ext uri="{BB962C8B-B14F-4D97-AF65-F5344CB8AC3E}">
        <p14:creationId xmlns:p14="http://schemas.microsoft.com/office/powerpoint/2010/main" val="190310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rm 59393">
            <a:extLst>
              <a:ext uri="{FF2B5EF4-FFF2-40B4-BE49-F238E27FC236}">
                <a16:creationId xmlns:a16="http://schemas.microsoft.com/office/drawing/2014/main" id="{54522C23-6C77-431A-A91C-162CE1D81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Das Grundsystem nach Pischinger</a:t>
            </a:r>
          </a:p>
        </p:txBody>
      </p:sp>
      <p:sp>
        <p:nvSpPr>
          <p:cNvPr id="53251" name="Form 59394">
            <a:extLst>
              <a:ext uri="{FF2B5EF4-FFF2-40B4-BE49-F238E27FC236}">
                <a16:creationId xmlns:a16="http://schemas.microsoft.com/office/drawing/2014/main" id="{7B23D0DD-67B3-45F0-87A4-AEE37B010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Endstation der vegetativen Nerven!</a:t>
            </a:r>
            <a:br>
              <a:rPr lang="de-CH" altLang="de-DE" sz="1800" b="1" dirty="0"/>
            </a:br>
            <a:endParaRPr lang="de-DE" altLang="de-DE" sz="1800" b="1" dirty="0"/>
          </a:p>
          <a:p>
            <a:pPr marL="0" indent="0"/>
            <a:r>
              <a:rPr lang="de-CH" altLang="de-DE" sz="1600" dirty="0"/>
              <a:t>  Bindegewebe = Mülldeponie  -  Müllmänner = Lymphsystem</a:t>
            </a:r>
            <a:endParaRPr lang="de-DE" altLang="de-DE" sz="1600" dirty="0"/>
          </a:p>
          <a:p>
            <a:pPr marL="0" indent="0">
              <a:buFont typeface="Times New Roman" panose="02020603050405020304" pitchFamily="18" charset="0"/>
              <a:buNone/>
            </a:pPr>
            <a:endParaRPr lang="de-CH" altLang="de-DE" dirty="0"/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F38AB8E8-5B3B-48FD-9052-52B8E18E1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unbekannt</a:t>
            </a:r>
          </a:p>
        </p:txBody>
      </p:sp>
      <p:pic>
        <p:nvPicPr>
          <p:cNvPr id="53253" name="Picture 8" descr="Grundsubstanz Pischinger0001">
            <a:extLst>
              <a:ext uri="{FF2B5EF4-FFF2-40B4-BE49-F238E27FC236}">
                <a16:creationId xmlns:a16="http://schemas.microsoft.com/office/drawing/2014/main" id="{CAEAD43F-D44D-4253-B0D6-1F096DC6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2128838"/>
            <a:ext cx="5970587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rm 2049">
            <a:extLst>
              <a:ext uri="{FF2B5EF4-FFF2-40B4-BE49-F238E27FC236}">
                <a16:creationId xmlns:a16="http://schemas.microsoft.com/office/drawing/2014/main" id="{AD579466-C9A1-44B7-91D9-7F4304F9D3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altLang="de-DE" dirty="0"/>
              <a:t>Die Darmflora</a:t>
            </a:r>
            <a:endParaRPr lang="de-DE" alt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rm 59393">
            <a:extLst>
              <a:ext uri="{FF2B5EF4-FFF2-40B4-BE49-F238E27FC236}">
                <a16:creationId xmlns:a16="http://schemas.microsoft.com/office/drawing/2014/main" id="{AE476BB2-669B-46D6-8F78-53E681B0E7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Darm = Fläche eines Reihenhausgartens</a:t>
            </a:r>
          </a:p>
        </p:txBody>
      </p:sp>
      <p:sp>
        <p:nvSpPr>
          <p:cNvPr id="55299" name="Form 59394">
            <a:extLst>
              <a:ext uri="{FF2B5EF4-FFF2-40B4-BE49-F238E27FC236}">
                <a16:creationId xmlns:a16="http://schemas.microsoft.com/office/drawing/2014/main" id="{3A580559-66DE-415D-9E1E-488104DF476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Auf 400 Quadratmeter tummeln sich 2 kg Bakterien</a:t>
            </a:r>
            <a:r>
              <a:rPr lang="de-DE" altLang="de-DE" sz="1600" dirty="0"/>
              <a:t>  </a:t>
            </a:r>
            <a:endParaRPr lang="de-CH" altLang="de-DE" sz="1600" dirty="0"/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4C1225EF-B12A-4703-969C-48A9A0224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5300663"/>
            <a:ext cx="1919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Darm: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400 Quadratmeter</a:t>
            </a:r>
          </a:p>
        </p:txBody>
      </p:sp>
      <p:pic>
        <p:nvPicPr>
          <p:cNvPr id="55301" name="Picture 6" descr="mensch2">
            <a:extLst>
              <a:ext uri="{FF2B5EF4-FFF2-40B4-BE49-F238E27FC236}">
                <a16:creationId xmlns:a16="http://schemas.microsoft.com/office/drawing/2014/main" id="{1FEA5A6C-A10A-4F72-AB8C-340BCDE7D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979613"/>
            <a:ext cx="22288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Rectangle 7">
            <a:extLst>
              <a:ext uri="{FF2B5EF4-FFF2-40B4-BE49-F238E27FC236}">
                <a16:creationId xmlns:a16="http://schemas.microsoft.com/office/drawing/2014/main" id="{A55E4239-9AB4-4EC1-805A-FC9FE852D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14950"/>
            <a:ext cx="15249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Haut:</a:t>
            </a: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Quadratmeter</a:t>
            </a:r>
          </a:p>
        </p:txBody>
      </p:sp>
      <p:pic>
        <p:nvPicPr>
          <p:cNvPr id="55303" name="Picture 8" descr="Lungenkrebs_Teil2_2">
            <a:extLst>
              <a:ext uri="{FF2B5EF4-FFF2-40B4-BE49-F238E27FC236}">
                <a16:creationId xmlns:a16="http://schemas.microsoft.com/office/drawing/2014/main" id="{99D0CED9-1430-45E7-B795-C3386D75D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89138"/>
            <a:ext cx="2198688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Rectangle 9">
            <a:extLst>
              <a:ext uri="{FF2B5EF4-FFF2-40B4-BE49-F238E27FC236}">
                <a16:creationId xmlns:a16="http://schemas.microsoft.com/office/drawing/2014/main" id="{C4668AA0-ADF9-477F-A9E7-CEE209D2F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113" y="5310188"/>
            <a:ext cx="1629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Lunge:</a:t>
            </a: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80 Quadratmeter</a:t>
            </a:r>
          </a:p>
        </p:txBody>
      </p:sp>
      <p:pic>
        <p:nvPicPr>
          <p:cNvPr id="55305" name="Picture 10" descr="Bauchbild2">
            <a:extLst>
              <a:ext uri="{FF2B5EF4-FFF2-40B4-BE49-F238E27FC236}">
                <a16:creationId xmlns:a16="http://schemas.microsoft.com/office/drawing/2014/main" id="{971274CC-E16A-4034-B087-7A893B3A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1989138"/>
            <a:ext cx="16510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Text Box 4">
            <a:extLst>
              <a:ext uri="{FF2B5EF4-FFF2-40B4-BE49-F238E27FC236}">
                <a16:creationId xmlns:a16="http://schemas.microsoft.com/office/drawing/2014/main" id="{BC6F638C-030B-49E8-A63F-258A2B159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unbekannt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Die Darmflora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Darmmikrobiom: Zusammenfassende Bezeichnung für alle im Darm lebenden Bakterien und Pilze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Sie sind überwiegend im Dickdarm angesiedelt </a:t>
            </a:r>
          </a:p>
          <a:p>
            <a:pPr marL="0" indent="0"/>
            <a:r>
              <a:rPr lang="de-DE" sz="1600" dirty="0"/>
              <a:t>  Die Darmflora spaltet übrig gebliebene Nahrungsreste, die in den Dickdarm gelangt sind </a:t>
            </a:r>
            <a:br>
              <a:rPr lang="de-DE" sz="1600" dirty="0"/>
            </a:br>
            <a:r>
              <a:rPr lang="de-DE" sz="1600" dirty="0"/>
              <a:t>    und sorgt dafür, dass bestimmte Krankheitserreger unterdrückt werden </a:t>
            </a:r>
          </a:p>
          <a:p>
            <a:pPr marL="0" indent="0"/>
            <a:r>
              <a:rPr lang="de-DE" sz="1600" dirty="0"/>
              <a:t>  Ausserdem bildet die Darmflora bestimmte Vitamine, die aber für die Versorgung des </a:t>
            </a:r>
            <a:br>
              <a:rPr lang="de-DE" sz="1600" dirty="0"/>
            </a:br>
            <a:r>
              <a:rPr lang="de-DE" sz="1600" dirty="0"/>
              <a:t>    Menschen wahrscheinlich keine grosse Rolle spielen </a:t>
            </a:r>
          </a:p>
          <a:p>
            <a:pPr marL="0" indent="0"/>
            <a:r>
              <a:rPr lang="de-DE" sz="1600" dirty="0"/>
              <a:t>  Die Zusammensetzung der Darmflora wird durch die Art der Nahrung beeinflusst. Eine </a:t>
            </a:r>
            <a:br>
              <a:rPr lang="de-DE" sz="1600" dirty="0"/>
            </a:br>
            <a:r>
              <a:rPr lang="de-DE" sz="1600" dirty="0"/>
              <a:t>    ballaststoffreiche Ernährung fördert das Wachstum von nützlichen Bakterien und </a:t>
            </a:r>
            <a:br>
              <a:rPr lang="de-DE" sz="1600" dirty="0"/>
            </a:br>
            <a:r>
              <a:rPr lang="de-DE" sz="1600" dirty="0"/>
              <a:t>    unterdrückt die Schädlichen </a:t>
            </a:r>
          </a:p>
          <a:p>
            <a:pPr marL="0" indent="0"/>
            <a:r>
              <a:rPr lang="de-DE" sz="1600" dirty="0"/>
              <a:t>  Antibiotika können die Darmflora negativ beeinflussen oder sogar zerstören</a:t>
            </a:r>
          </a:p>
          <a:p>
            <a:pPr marL="0" indent="0"/>
            <a:r>
              <a:rPr lang="de-DE" sz="1600" dirty="0"/>
              <a:t>  Etwa ein Drittel des Stuhlgewichts besteht aus lebenden oder toten Bakterien </a:t>
            </a: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5951621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Frutiger 45 Ligh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4842</Words>
  <Application>Microsoft Office PowerPoint</Application>
  <PresentationFormat>Bildschirmpräsentation (4:3)</PresentationFormat>
  <Paragraphs>629</Paragraphs>
  <Slides>53</Slides>
  <Notes>53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53</vt:i4>
      </vt:variant>
    </vt:vector>
  </HeadingPairs>
  <TitlesOfParts>
    <vt:vector size="61" baseType="lpstr">
      <vt:lpstr>Arial</vt:lpstr>
      <vt:lpstr>Calibri</vt:lpstr>
      <vt:lpstr>Frutiger 45 Light</vt:lpstr>
      <vt:lpstr>Frutiger 55 Roman</vt:lpstr>
      <vt:lpstr>Times New Roman</vt:lpstr>
      <vt:lpstr>Wingdings</vt:lpstr>
      <vt:lpstr>Benutzerdefiniertes Design</vt:lpstr>
      <vt:lpstr>1_Benutzerdefiniertes Design</vt:lpstr>
      <vt:lpstr>Grenzfläche und Darmflora</vt:lpstr>
      <vt:lpstr>Grenzflächen: Haut und Schleimhäute</vt:lpstr>
      <vt:lpstr>Die intestinale Grenzschicht</vt:lpstr>
      <vt:lpstr>Die intestinale Grenzschicht</vt:lpstr>
      <vt:lpstr>Die Matrix vernetzt den ganzen Körper</vt:lpstr>
      <vt:lpstr>Das Grundsystem nach Pischinger</vt:lpstr>
      <vt:lpstr>Die Darmflora</vt:lpstr>
      <vt:lpstr>Darm = Fläche eines Reihenhausgartens</vt:lpstr>
      <vt:lpstr>Die Darmflora</vt:lpstr>
      <vt:lpstr>Wir sind nie allein: +/- 2 kg Bakterien</vt:lpstr>
      <vt:lpstr>Gute Bakterien - Schlechte Bakterien</vt:lpstr>
      <vt:lpstr>Darmflora: Physiologische Aufgaben</vt:lpstr>
      <vt:lpstr>Die Darmflora - Wer ist wo?</vt:lpstr>
      <vt:lpstr>Die Dickdarmflora</vt:lpstr>
      <vt:lpstr>Säuerungsflora - Fäulnisflora</vt:lpstr>
      <vt:lpstr>Darmflora - Wechselbeziehungen</vt:lpstr>
      <vt:lpstr>Säugling: Darmflora noch nicht entwickelt</vt:lpstr>
      <vt:lpstr>Die Fäulnisdyspepsie</vt:lpstr>
      <vt:lpstr>Die Fäulnis</vt:lpstr>
      <vt:lpstr>Die Gärungsdyspepsie</vt:lpstr>
      <vt:lpstr>Gärung</vt:lpstr>
      <vt:lpstr>Darmgase: 6 Ursachen</vt:lpstr>
      <vt:lpstr>Bacteroides</vt:lpstr>
      <vt:lpstr>Bifidobakterien</vt:lpstr>
      <vt:lpstr>Lactobazillen</vt:lpstr>
      <vt:lpstr>Clostridien</vt:lpstr>
      <vt:lpstr>Escherichia coli</vt:lpstr>
      <vt:lpstr>Klebsiellen, Enterobacter, Citrobacter, Proteus</vt:lpstr>
      <vt:lpstr>Pseudomonas</vt:lpstr>
      <vt:lpstr>Enterokokken</vt:lpstr>
      <vt:lpstr>pH im Darm </vt:lpstr>
      <vt:lpstr>Folgen einer gestörten Mikroflora </vt:lpstr>
      <vt:lpstr>Folgen einer gestörten Mikroflora </vt:lpstr>
      <vt:lpstr>Folgen einer gestörten Mikroflora </vt:lpstr>
      <vt:lpstr>Folgen einer gestörten Mikroflora </vt:lpstr>
      <vt:lpstr>Folgen einer gestörten Mikroflora </vt:lpstr>
      <vt:lpstr>Folgen einer gestörten Mikroflora </vt:lpstr>
      <vt:lpstr>Folgen einer gestörten Mikroflora </vt:lpstr>
      <vt:lpstr>Folgen einer gestörten Mikroflora </vt:lpstr>
      <vt:lpstr>Folgen einer gestörten Mikroflora </vt:lpstr>
      <vt:lpstr>Folgen einer gestörten Mikroflora </vt:lpstr>
      <vt:lpstr>Folgen einer gestörten Mikroflora </vt:lpstr>
      <vt:lpstr>Die allergische Reaktion</vt:lpstr>
      <vt:lpstr>Etagenwechsel - Allergiekarriere</vt:lpstr>
      <vt:lpstr>Gesundheit beginnt im Mund</vt:lpstr>
      <vt:lpstr>Das Gute an der Kuhmilch</vt:lpstr>
      <vt:lpstr>Take Home Message</vt:lpstr>
      <vt:lpstr>Probiotika</vt:lpstr>
      <vt:lpstr>Probiotika - Indikation und Wirkung</vt:lpstr>
      <vt:lpstr>Probiotika</vt:lpstr>
      <vt:lpstr>Ausführliche Informationen zu vielen Themen</vt:lpstr>
      <vt:lpstr>Besten Dank für Ihre Aufmerksamkeit</vt:lpstr>
      <vt:lpstr>Autor</vt:lpstr>
    </vt:vector>
  </TitlesOfParts>
  <Company>Sevisana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Vortragstitel</dc:title>
  <dc:creator>Jürg Eichhorn</dc:creator>
  <cp:lastModifiedBy>Jürg Eichhorn</cp:lastModifiedBy>
  <cp:revision>352</cp:revision>
  <cp:lastPrinted>2023-04-27T14:35:29Z</cp:lastPrinted>
  <dcterms:created xsi:type="dcterms:W3CDTF">2005-10-13T09:21:53Z</dcterms:created>
  <dcterms:modified xsi:type="dcterms:W3CDTF">2024-02-17T10:44:04Z</dcterms:modified>
</cp:coreProperties>
</file>